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presProps" Target="pres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notesMaster" Target="notesMasters/notesMaster1.xml" /><Relationship Id="rId2" Type="http://schemas.openxmlformats.org/officeDocument/2006/relationships/slide" Target="slides/slide1.xml" /><Relationship Id="rId16"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theme" Target="theme/theme1.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viewProps" Target="view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48E32C59-2BC1-AE42-96CE-0C2B875FB00F}" type="datetimeFigureOut">
              <a:rPr lang="en-US" smtClean="0"/>
              <a:t>7/2/2024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837A1227-5E73-E345-8444-6FC21EA7BCCC}" type="slidenum">
              <a:rPr lang="en-US" smtClean="0"/>
              <a:t>‹#›</a:t>
            </a:fld>
            <a:endParaRPr lang="en-US"/>
          </a:p>
        </p:txBody>
      </p:sp>
    </p:spTree>
    <p:extLst>
      <p:ext uri="{BB962C8B-B14F-4D97-AF65-F5344CB8AC3E}">
        <p14:creationId xmlns:p14="http://schemas.microsoft.com/office/powerpoint/2010/main" val="594978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 /><Relationship Id="rId1"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image" Target="../media/image2.png" /></Relationships>
</file>

<file path=ppt/slides/_rels/slide10.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0.xml" /><Relationship Id="rId1" Type="http://schemas.openxmlformats.org/officeDocument/2006/relationships/slideLayout" Target="../slideLayouts/slideLayout1.xml" /><Relationship Id="rId6" Type="http://schemas.openxmlformats.org/officeDocument/2006/relationships/image" Target="../media/image20.png" /><Relationship Id="rId5" Type="http://schemas.openxmlformats.org/officeDocument/2006/relationships/image" Target="../media/image19.png" /><Relationship Id="rId4" Type="http://schemas.openxmlformats.org/officeDocument/2006/relationships/image" Target="../media/image18.png" /></Relationships>
</file>

<file path=ppt/slides/_rels/slide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2.xml" /><Relationship Id="rId1" Type="http://schemas.openxmlformats.org/officeDocument/2006/relationships/slideLayout" Target="../slideLayouts/slideLayout1.xml" /><Relationship Id="rId4" Type="http://schemas.openxmlformats.org/officeDocument/2006/relationships/image" Target="../media/image3.png" /></Relationships>
</file>

<file path=ppt/slides/_rels/slide3.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4.xml" /><Relationship Id="rId1" Type="http://schemas.openxmlformats.org/officeDocument/2006/relationships/slideLayout" Target="../slideLayouts/slideLayout1.xml" /><Relationship Id="rId4" Type="http://schemas.openxmlformats.org/officeDocument/2006/relationships/image" Target="../media/image5.png"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5.xml" /><Relationship Id="rId1" Type="http://schemas.openxmlformats.org/officeDocument/2006/relationships/slideLayout" Target="../slideLayouts/slideLayout1.xml" /><Relationship Id="rId4" Type="http://schemas.openxmlformats.org/officeDocument/2006/relationships/image" Target="../media/image6.png" /></Relationships>
</file>

<file path=ppt/slides/_rels/slide6.xml.rels><?xml version="1.0" encoding="UTF-8" standalone="yes"?>
<Relationships xmlns="http://schemas.openxmlformats.org/package/2006/relationships"><Relationship Id="rId8" Type="http://schemas.openxmlformats.org/officeDocument/2006/relationships/image" Target="../media/image11.png" /><Relationship Id="rId3" Type="http://schemas.openxmlformats.org/officeDocument/2006/relationships/image" Target="../media/image1.png" /><Relationship Id="rId7" Type="http://schemas.openxmlformats.org/officeDocument/2006/relationships/image" Target="../media/image10.png" /><Relationship Id="rId2" Type="http://schemas.openxmlformats.org/officeDocument/2006/relationships/notesSlide" Target="../notesSlides/notesSlide6.xml" /><Relationship Id="rId1" Type="http://schemas.openxmlformats.org/officeDocument/2006/relationships/slideLayout" Target="../slideLayouts/slideLayout1.xml" /><Relationship Id="rId6" Type="http://schemas.openxmlformats.org/officeDocument/2006/relationships/image" Target="../media/image9.png" /><Relationship Id="rId5" Type="http://schemas.openxmlformats.org/officeDocument/2006/relationships/image" Target="../media/image8.png" /><Relationship Id="rId4" Type="http://schemas.openxmlformats.org/officeDocument/2006/relationships/image" Target="../media/image7.png" /></Relationships>
</file>

<file path=ppt/slides/_rels/slide7.xml.rels><?xml version="1.0" encoding="UTF-8" standalone="yes"?>
<Relationships xmlns="http://schemas.openxmlformats.org/package/2006/relationships"><Relationship Id="rId8" Type="http://schemas.openxmlformats.org/officeDocument/2006/relationships/image" Target="../media/image16.png" /><Relationship Id="rId3" Type="http://schemas.openxmlformats.org/officeDocument/2006/relationships/image" Target="../media/image1.png" /><Relationship Id="rId7" Type="http://schemas.openxmlformats.org/officeDocument/2006/relationships/image" Target="../media/image15.png" /><Relationship Id="rId2" Type="http://schemas.openxmlformats.org/officeDocument/2006/relationships/notesSlide" Target="../notesSlides/notesSlide7.xml" /><Relationship Id="rId1" Type="http://schemas.openxmlformats.org/officeDocument/2006/relationships/slideLayout" Target="../slideLayouts/slideLayout1.xml" /><Relationship Id="rId6" Type="http://schemas.openxmlformats.org/officeDocument/2006/relationships/image" Target="../media/image14.png" /><Relationship Id="rId5" Type="http://schemas.openxmlformats.org/officeDocument/2006/relationships/image" Target="../media/image13.png" /><Relationship Id="rId4" Type="http://schemas.openxmlformats.org/officeDocument/2006/relationships/image" Target="../media/image12.png" /></Relationships>
</file>

<file path=ppt/slides/_rels/slide8.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8.xml" /><Relationship Id="rId1" Type="http://schemas.openxmlformats.org/officeDocument/2006/relationships/slideLayout" Target="../slideLayouts/slideLayout1.xml" /><Relationship Id="rId4" Type="http://schemas.openxmlformats.org/officeDocument/2006/relationships/image" Target="../media/image17.png" /></Relationships>
</file>

<file path=ppt/slides/_rels/slide9.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25005" y="351711"/>
            <a:ext cx="7415927" cy="2838926"/>
          </a:xfrm>
          <a:prstGeom prst="rect">
            <a:avLst/>
          </a:prstGeom>
          <a:noFill/>
          <a:ln/>
        </p:spPr>
        <p:txBody>
          <a:bodyPr wrap="square" rtlCol="0" anchor="t"/>
          <a:lstStyle/>
          <a:p>
            <a:pPr marL="0" indent="0">
              <a:lnSpc>
                <a:spcPts val="7452"/>
              </a:lnSpc>
              <a:buNone/>
            </a:pPr>
            <a:r>
              <a:rPr lang="en-US" sz="5962" b="1" dirty="0">
                <a:solidFill>
                  <a:srgbClr val="F0FCFF"/>
                </a:solidFill>
                <a:latin typeface="Spline Sans" pitchFamily="34" charset="0"/>
                <a:ea typeface="Spline Sans" pitchFamily="34" charset="-122"/>
                <a:cs typeface="Spline Sans" pitchFamily="34" charset="-120"/>
              </a:rPr>
              <a:t>Introduction to the Art of Condensation in English Grammar</a:t>
            </a:r>
            <a:endParaRPr lang="en-US" sz="5962" dirty="0"/>
          </a:p>
        </p:txBody>
      </p:sp>
      <p:sp>
        <p:nvSpPr>
          <p:cNvPr id="6" name="Text 2"/>
          <p:cNvSpPr/>
          <p:nvPr/>
        </p:nvSpPr>
        <p:spPr>
          <a:xfrm>
            <a:off x="6350437" y="4179451"/>
            <a:ext cx="7415927" cy="2370296"/>
          </a:xfrm>
          <a:prstGeom prst="rect">
            <a:avLst/>
          </a:prstGeom>
          <a:noFill/>
          <a:ln/>
        </p:spPr>
        <p:txBody>
          <a:bodyPr wrap="square" rtlCol="0" anchor="t"/>
          <a:lstStyle/>
          <a:p>
            <a:pPr marL="0" indent="0">
              <a:lnSpc>
                <a:spcPts val="3110"/>
              </a:lnSpc>
              <a:buNone/>
            </a:pPr>
            <a:r>
              <a:rPr lang="en-US" sz="1944" dirty="0">
                <a:solidFill>
                  <a:srgbClr val="E0E4E6"/>
                </a:solidFill>
                <a:latin typeface="Barlow" pitchFamily="34" charset="0"/>
                <a:ea typeface="Barlow" pitchFamily="34" charset="-122"/>
                <a:cs typeface="Barlow" pitchFamily="34" charset="-120"/>
              </a:rPr>
              <a:t>Condensation is a powerful tool in the realm of English grammar, enabling us to express complex ideas succinctly and effectively. It's the art of distilling information, retaining the essence of a larger text while eliminating unnecessary details. This ability is crucial for professional writing, where clarity, conciseness, and precision are highly valued.</a:t>
            </a:r>
            <a:endParaRPr lang="en-US" sz="1944" dirty="0"/>
          </a:p>
        </p:txBody>
      </p:sp>
      <p:sp>
        <p:nvSpPr>
          <p:cNvPr id="7" name="Shape 3"/>
          <p:cNvSpPr/>
          <p:nvPr/>
        </p:nvSpPr>
        <p:spPr>
          <a:xfrm>
            <a:off x="6350437" y="6845856"/>
            <a:ext cx="394930" cy="394930"/>
          </a:xfrm>
          <a:prstGeom prst="roundRect">
            <a:avLst>
              <a:gd name="adj" fmla="val 23151155"/>
            </a:avLst>
          </a:prstGeom>
          <a:noFill/>
          <a:ln w="7620">
            <a:solidFill>
              <a:srgbClr val="FFFFFF"/>
            </a:solidFill>
            <a:prstDash val="solid"/>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
        <p:nvSpPr>
          <p:cNvPr id="4" name="Text 1"/>
          <p:cNvSpPr/>
          <p:nvPr/>
        </p:nvSpPr>
        <p:spPr>
          <a:xfrm>
            <a:off x="2466261" y="549235"/>
            <a:ext cx="9697879" cy="1109663"/>
          </a:xfrm>
          <a:prstGeom prst="rect">
            <a:avLst/>
          </a:prstGeom>
          <a:noFill/>
          <a:ln/>
        </p:spPr>
        <p:txBody>
          <a:bodyPr wrap="square" rtlCol="0" anchor="t"/>
          <a:lstStyle/>
          <a:p>
            <a:pPr marL="0" indent="0">
              <a:lnSpc>
                <a:spcPts val="4369"/>
              </a:lnSpc>
              <a:buNone/>
            </a:pPr>
            <a:r>
              <a:rPr lang="en-US" sz="3495" b="1" dirty="0">
                <a:solidFill>
                  <a:srgbClr val="F0FCFF"/>
                </a:solidFill>
                <a:latin typeface="Spline Sans" pitchFamily="34" charset="0"/>
                <a:ea typeface="Spline Sans" pitchFamily="34" charset="-122"/>
                <a:cs typeface="Spline Sans" pitchFamily="34" charset="-120"/>
              </a:rPr>
              <a:t>Conclusion: How to Build Powerful Conversations</a:t>
            </a:r>
            <a:endParaRPr lang="en-US" sz="3495" dirty="0"/>
          </a:p>
        </p:txBody>
      </p:sp>
      <p:sp>
        <p:nvSpPr>
          <p:cNvPr id="5" name="Text 2"/>
          <p:cNvSpPr/>
          <p:nvPr/>
        </p:nvSpPr>
        <p:spPr>
          <a:xfrm>
            <a:off x="2466261" y="2058352"/>
            <a:ext cx="9697879" cy="1597819"/>
          </a:xfrm>
          <a:prstGeom prst="rect">
            <a:avLst/>
          </a:prstGeom>
          <a:noFill/>
          <a:ln/>
        </p:spPr>
        <p:txBody>
          <a:bodyPr wrap="square" rtlCol="0" anchor="t"/>
          <a:lstStyle/>
          <a:p>
            <a:pPr marL="0" indent="0">
              <a:lnSpc>
                <a:spcPts val="2516"/>
              </a:lnSpc>
              <a:buNone/>
            </a:pPr>
            <a:r>
              <a:rPr lang="en-US" sz="1573" dirty="0">
                <a:solidFill>
                  <a:srgbClr val="E0E4E6"/>
                </a:solidFill>
                <a:latin typeface="Barlow" pitchFamily="34" charset="0"/>
                <a:ea typeface="Barlow" pitchFamily="34" charset="-122"/>
                <a:cs typeface="Barlow" pitchFamily="34" charset="-120"/>
              </a:rPr>
              <a:t>The art of condensation is vital for building powerful conversations. By distilling information, we can make complex ideas more accessible, engage in deeper discussions, and forge stronger connections with others. Whether we're writing a concise summary, crafting a compelling argument, or simply expressing our thoughts clearly, the ability to condense information effectively is a valuable skill in both professional and personal settings.</a:t>
            </a:r>
            <a:endParaRPr lang="en-US" sz="1573" dirty="0"/>
          </a:p>
        </p:txBody>
      </p:sp>
      <p:sp>
        <p:nvSpPr>
          <p:cNvPr id="6" name="Shape 3"/>
          <p:cNvSpPr/>
          <p:nvPr/>
        </p:nvSpPr>
        <p:spPr>
          <a:xfrm>
            <a:off x="2466261" y="3880842"/>
            <a:ext cx="3032879" cy="1874401"/>
          </a:xfrm>
          <a:prstGeom prst="roundRect">
            <a:avLst>
              <a:gd name="adj" fmla="val 19180"/>
            </a:avLst>
          </a:prstGeom>
          <a:noFill/>
          <a:ln w="22860">
            <a:solidFill>
              <a:srgbClr val="16FFBB"/>
            </a:solidFill>
            <a:prstDash val="solid"/>
          </a:ln>
        </p:spPr>
      </p:sp>
      <p:pic>
        <p:nvPicPr>
          <p:cNvPr id="7" name="Image 1" descr="preencoded.png"/>
          <p:cNvPicPr>
            <a:picLocks noChangeAspect="1"/>
          </p:cNvPicPr>
          <p:nvPr/>
        </p:nvPicPr>
        <p:blipFill>
          <a:blip r:embed="rId4"/>
          <a:stretch>
            <a:fillRect/>
          </a:stretch>
        </p:blipFill>
        <p:spPr>
          <a:xfrm>
            <a:off x="2489121" y="3903702"/>
            <a:ext cx="2987159" cy="1828681"/>
          </a:xfrm>
          <a:prstGeom prst="rect">
            <a:avLst/>
          </a:prstGeom>
        </p:spPr>
      </p:pic>
      <p:sp>
        <p:nvSpPr>
          <p:cNvPr id="8" name="Text 4"/>
          <p:cNvSpPr/>
          <p:nvPr/>
        </p:nvSpPr>
        <p:spPr>
          <a:xfrm>
            <a:off x="2466261" y="6004798"/>
            <a:ext cx="2219206" cy="277416"/>
          </a:xfrm>
          <a:prstGeom prst="rect">
            <a:avLst/>
          </a:prstGeom>
          <a:noFill/>
          <a:ln/>
        </p:spPr>
        <p:txBody>
          <a:bodyPr wrap="none" rtlCol="0" anchor="t"/>
          <a:lstStyle/>
          <a:p>
            <a:pPr marL="0" indent="0" algn="l">
              <a:lnSpc>
                <a:spcPts val="2184"/>
              </a:lnSpc>
              <a:buNone/>
            </a:pPr>
            <a:r>
              <a:rPr lang="en-US" sz="1747" b="1" dirty="0">
                <a:solidFill>
                  <a:srgbClr val="16FFBB"/>
                </a:solidFill>
                <a:latin typeface="Spline Sans" pitchFamily="34" charset="0"/>
                <a:ea typeface="Spline Sans" pitchFamily="34" charset="-122"/>
                <a:cs typeface="Spline Sans" pitchFamily="34" charset="-120"/>
              </a:rPr>
              <a:t>Active Listening</a:t>
            </a:r>
            <a:endParaRPr lang="en-US" sz="1747" dirty="0"/>
          </a:p>
        </p:txBody>
      </p:sp>
      <p:sp>
        <p:nvSpPr>
          <p:cNvPr id="9" name="Text 5"/>
          <p:cNvSpPr/>
          <p:nvPr/>
        </p:nvSpPr>
        <p:spPr>
          <a:xfrm>
            <a:off x="2466261" y="6401991"/>
            <a:ext cx="3032879" cy="1278255"/>
          </a:xfrm>
          <a:prstGeom prst="rect">
            <a:avLst/>
          </a:prstGeom>
          <a:noFill/>
          <a:ln/>
        </p:spPr>
        <p:txBody>
          <a:bodyPr wrap="square" rtlCol="0" anchor="t"/>
          <a:lstStyle/>
          <a:p>
            <a:pPr marL="0" indent="0" algn="l">
              <a:lnSpc>
                <a:spcPts val="2516"/>
              </a:lnSpc>
              <a:buNone/>
            </a:pPr>
            <a:r>
              <a:rPr lang="en-US" sz="1573" dirty="0">
                <a:solidFill>
                  <a:srgbClr val="E0E4E6"/>
                </a:solidFill>
                <a:latin typeface="Barlow" pitchFamily="34" charset="0"/>
                <a:ea typeface="Barlow" pitchFamily="34" charset="-122"/>
                <a:cs typeface="Barlow" pitchFamily="34" charset="-120"/>
              </a:rPr>
              <a:t>Pay attention to the speaker's message, trying to understand their perspective and the key points they are conveying.</a:t>
            </a:r>
            <a:endParaRPr lang="en-US" sz="1573" dirty="0"/>
          </a:p>
        </p:txBody>
      </p:sp>
      <p:sp>
        <p:nvSpPr>
          <p:cNvPr id="10" name="Shape 6"/>
          <p:cNvSpPr/>
          <p:nvPr/>
        </p:nvSpPr>
        <p:spPr>
          <a:xfrm>
            <a:off x="5798701" y="3880842"/>
            <a:ext cx="3032879" cy="1874401"/>
          </a:xfrm>
          <a:prstGeom prst="roundRect">
            <a:avLst>
              <a:gd name="adj" fmla="val 19180"/>
            </a:avLst>
          </a:prstGeom>
          <a:noFill/>
          <a:ln w="22860">
            <a:solidFill>
              <a:srgbClr val="29DDDA"/>
            </a:solidFill>
            <a:prstDash val="solid"/>
          </a:ln>
        </p:spPr>
      </p:sp>
      <p:pic>
        <p:nvPicPr>
          <p:cNvPr id="11" name="Image 2" descr="preencoded.png"/>
          <p:cNvPicPr>
            <a:picLocks noChangeAspect="1"/>
          </p:cNvPicPr>
          <p:nvPr/>
        </p:nvPicPr>
        <p:blipFill>
          <a:blip r:embed="rId5"/>
          <a:stretch>
            <a:fillRect/>
          </a:stretch>
        </p:blipFill>
        <p:spPr>
          <a:xfrm>
            <a:off x="5821561" y="3903702"/>
            <a:ext cx="2987159" cy="1828681"/>
          </a:xfrm>
          <a:prstGeom prst="rect">
            <a:avLst/>
          </a:prstGeom>
        </p:spPr>
      </p:pic>
      <p:sp>
        <p:nvSpPr>
          <p:cNvPr id="12" name="Text 7"/>
          <p:cNvSpPr/>
          <p:nvPr/>
        </p:nvSpPr>
        <p:spPr>
          <a:xfrm>
            <a:off x="5798701" y="6004798"/>
            <a:ext cx="2553533" cy="277416"/>
          </a:xfrm>
          <a:prstGeom prst="rect">
            <a:avLst/>
          </a:prstGeom>
          <a:noFill/>
          <a:ln/>
        </p:spPr>
        <p:txBody>
          <a:bodyPr wrap="none" rtlCol="0" anchor="t"/>
          <a:lstStyle/>
          <a:p>
            <a:pPr marL="0" indent="0" algn="l">
              <a:lnSpc>
                <a:spcPts val="2184"/>
              </a:lnSpc>
              <a:buNone/>
            </a:pPr>
            <a:r>
              <a:rPr lang="en-US" sz="1747" b="1" dirty="0">
                <a:solidFill>
                  <a:srgbClr val="29DDDA"/>
                </a:solidFill>
                <a:latin typeface="Spline Sans" pitchFamily="34" charset="0"/>
                <a:ea typeface="Spline Sans" pitchFamily="34" charset="-122"/>
                <a:cs typeface="Spline Sans" pitchFamily="34" charset="-120"/>
              </a:rPr>
              <a:t>Concise Communication</a:t>
            </a:r>
            <a:endParaRPr lang="en-US" sz="1747" dirty="0"/>
          </a:p>
        </p:txBody>
      </p:sp>
      <p:sp>
        <p:nvSpPr>
          <p:cNvPr id="13" name="Text 8"/>
          <p:cNvSpPr/>
          <p:nvPr/>
        </p:nvSpPr>
        <p:spPr>
          <a:xfrm>
            <a:off x="5798701" y="6401991"/>
            <a:ext cx="3032879" cy="958691"/>
          </a:xfrm>
          <a:prstGeom prst="rect">
            <a:avLst/>
          </a:prstGeom>
          <a:noFill/>
          <a:ln/>
        </p:spPr>
        <p:txBody>
          <a:bodyPr wrap="square" rtlCol="0" anchor="t"/>
          <a:lstStyle/>
          <a:p>
            <a:pPr marL="0" indent="0" algn="l">
              <a:lnSpc>
                <a:spcPts val="2516"/>
              </a:lnSpc>
              <a:buNone/>
            </a:pPr>
            <a:r>
              <a:rPr lang="en-US" sz="1573" dirty="0">
                <a:solidFill>
                  <a:srgbClr val="E0E4E6"/>
                </a:solidFill>
                <a:latin typeface="Barlow" pitchFamily="34" charset="0"/>
                <a:ea typeface="Barlow" pitchFamily="34" charset="-122"/>
                <a:cs typeface="Barlow" pitchFamily="34" charset="-120"/>
              </a:rPr>
              <a:t>Express your thoughts and ideas clearly and succinctly, avoiding unnecessary details and rambling.</a:t>
            </a:r>
            <a:endParaRPr lang="en-US" sz="1573" dirty="0"/>
          </a:p>
        </p:txBody>
      </p:sp>
      <p:sp>
        <p:nvSpPr>
          <p:cNvPr id="14" name="Shape 9"/>
          <p:cNvSpPr/>
          <p:nvPr/>
        </p:nvSpPr>
        <p:spPr>
          <a:xfrm>
            <a:off x="9131141" y="3880842"/>
            <a:ext cx="3032998" cy="1874520"/>
          </a:xfrm>
          <a:prstGeom prst="roundRect">
            <a:avLst>
              <a:gd name="adj" fmla="val 19179"/>
            </a:avLst>
          </a:prstGeom>
          <a:noFill/>
          <a:ln w="22860">
            <a:solidFill>
              <a:srgbClr val="37A7E7"/>
            </a:solidFill>
            <a:prstDash val="solid"/>
          </a:ln>
        </p:spPr>
      </p:sp>
      <p:pic>
        <p:nvPicPr>
          <p:cNvPr id="15" name="Image 3" descr="preencoded.png"/>
          <p:cNvPicPr>
            <a:picLocks noChangeAspect="1"/>
          </p:cNvPicPr>
          <p:nvPr/>
        </p:nvPicPr>
        <p:blipFill>
          <a:blip r:embed="rId6"/>
          <a:stretch>
            <a:fillRect/>
          </a:stretch>
        </p:blipFill>
        <p:spPr>
          <a:xfrm>
            <a:off x="9154001" y="3903702"/>
            <a:ext cx="2987278" cy="1828800"/>
          </a:xfrm>
          <a:prstGeom prst="rect">
            <a:avLst/>
          </a:prstGeom>
        </p:spPr>
      </p:pic>
      <p:sp>
        <p:nvSpPr>
          <p:cNvPr id="16" name="Text 10"/>
          <p:cNvSpPr/>
          <p:nvPr/>
        </p:nvSpPr>
        <p:spPr>
          <a:xfrm>
            <a:off x="9131141" y="6004917"/>
            <a:ext cx="2219206" cy="277416"/>
          </a:xfrm>
          <a:prstGeom prst="rect">
            <a:avLst/>
          </a:prstGeom>
          <a:noFill/>
          <a:ln/>
        </p:spPr>
        <p:txBody>
          <a:bodyPr wrap="none" rtlCol="0" anchor="t"/>
          <a:lstStyle/>
          <a:p>
            <a:pPr marL="0" indent="0" algn="l">
              <a:lnSpc>
                <a:spcPts val="2184"/>
              </a:lnSpc>
              <a:buNone/>
            </a:pPr>
            <a:r>
              <a:rPr lang="en-US" sz="1747" b="1" dirty="0">
                <a:solidFill>
                  <a:srgbClr val="37A7E7"/>
                </a:solidFill>
                <a:latin typeface="Spline Sans" pitchFamily="34" charset="0"/>
                <a:ea typeface="Spline Sans" pitchFamily="34" charset="-122"/>
                <a:cs typeface="Spline Sans" pitchFamily="34" charset="-120"/>
              </a:rPr>
              <a:t>Respectful Dialogue</a:t>
            </a:r>
            <a:endParaRPr lang="en-US" sz="1747" dirty="0"/>
          </a:p>
        </p:txBody>
      </p:sp>
      <p:sp>
        <p:nvSpPr>
          <p:cNvPr id="17" name="Text 11"/>
          <p:cNvSpPr/>
          <p:nvPr/>
        </p:nvSpPr>
        <p:spPr>
          <a:xfrm>
            <a:off x="9131141" y="6402110"/>
            <a:ext cx="3032998" cy="1278255"/>
          </a:xfrm>
          <a:prstGeom prst="rect">
            <a:avLst/>
          </a:prstGeom>
          <a:noFill/>
          <a:ln/>
        </p:spPr>
        <p:txBody>
          <a:bodyPr wrap="square" rtlCol="0" anchor="t"/>
          <a:lstStyle/>
          <a:p>
            <a:pPr marL="0" indent="0" algn="l">
              <a:lnSpc>
                <a:spcPts val="2516"/>
              </a:lnSpc>
              <a:buNone/>
            </a:pPr>
            <a:r>
              <a:rPr lang="en-US" sz="1573" dirty="0">
                <a:solidFill>
                  <a:srgbClr val="E0E4E6"/>
                </a:solidFill>
                <a:latin typeface="Barlow" pitchFamily="34" charset="0"/>
                <a:ea typeface="Barlow" pitchFamily="34" charset="-122"/>
                <a:cs typeface="Barlow" pitchFamily="34" charset="-120"/>
              </a:rPr>
              <a:t>Engage in respectful dialogue, valuing different perspectives and seeking to understand others' viewpoints.</a:t>
            </a:r>
            <a:endParaRPr lang="en-US" sz="1573"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787241"/>
            <a:ext cx="7934325" cy="960120"/>
          </a:xfrm>
          <a:prstGeom prst="rect">
            <a:avLst/>
          </a:prstGeom>
          <a:noFill/>
          <a:ln/>
        </p:spPr>
        <p:txBody>
          <a:bodyPr wrap="square" rtlCol="0" anchor="t"/>
          <a:lstStyle/>
          <a:p>
            <a:pPr marL="0" indent="0">
              <a:lnSpc>
                <a:spcPts val="3780"/>
              </a:lnSpc>
              <a:buNone/>
            </a:pPr>
            <a:r>
              <a:rPr lang="en-US" sz="3024" b="1" dirty="0">
                <a:solidFill>
                  <a:srgbClr val="F0FCFF"/>
                </a:solidFill>
                <a:latin typeface="Spline Sans" pitchFamily="34" charset="0"/>
                <a:ea typeface="Spline Sans" pitchFamily="34" charset="-122"/>
                <a:cs typeface="Spline Sans" pitchFamily="34" charset="-120"/>
              </a:rPr>
              <a:t>Major Forms of Condensation for Professional Writing</a:t>
            </a:r>
            <a:endParaRPr lang="en-US" sz="3024" dirty="0"/>
          </a:p>
        </p:txBody>
      </p:sp>
      <p:sp>
        <p:nvSpPr>
          <p:cNvPr id="6" name="Shape 2"/>
          <p:cNvSpPr/>
          <p:nvPr/>
        </p:nvSpPr>
        <p:spPr>
          <a:xfrm>
            <a:off x="604837" y="2200870"/>
            <a:ext cx="388739" cy="388739"/>
          </a:xfrm>
          <a:prstGeom prst="roundRect">
            <a:avLst>
              <a:gd name="adj" fmla="val 80023"/>
            </a:avLst>
          </a:prstGeom>
          <a:solidFill>
            <a:srgbClr val="0A081B"/>
          </a:solidFill>
          <a:ln w="15240">
            <a:solidFill>
              <a:srgbClr val="E0E4E6"/>
            </a:solidFill>
            <a:prstDash val="solid"/>
          </a:ln>
        </p:spPr>
      </p:sp>
      <p:sp>
        <p:nvSpPr>
          <p:cNvPr id="7" name="Text 3"/>
          <p:cNvSpPr/>
          <p:nvPr/>
        </p:nvSpPr>
        <p:spPr>
          <a:xfrm>
            <a:off x="749379" y="2280047"/>
            <a:ext cx="99655" cy="230386"/>
          </a:xfrm>
          <a:prstGeom prst="rect">
            <a:avLst/>
          </a:prstGeom>
          <a:noFill/>
          <a:ln/>
        </p:spPr>
        <p:txBody>
          <a:bodyPr wrap="none" rtlCol="0" anchor="t"/>
          <a:lstStyle/>
          <a:p>
            <a:pPr marL="0" indent="0" algn="ctr">
              <a:lnSpc>
                <a:spcPts val="1814"/>
              </a:lnSpc>
              <a:buNone/>
            </a:pPr>
            <a:r>
              <a:rPr lang="en-US" sz="1814" b="1" dirty="0">
                <a:solidFill>
                  <a:srgbClr val="16FFBB"/>
                </a:solidFill>
                <a:latin typeface="Spline Sans" pitchFamily="34" charset="0"/>
                <a:ea typeface="Spline Sans" pitchFamily="34" charset="-122"/>
                <a:cs typeface="Spline Sans" pitchFamily="34" charset="-120"/>
              </a:rPr>
              <a:t>1</a:t>
            </a:r>
            <a:endParaRPr lang="en-US" sz="1814" dirty="0"/>
          </a:p>
        </p:txBody>
      </p:sp>
      <p:sp>
        <p:nvSpPr>
          <p:cNvPr id="8" name="Text 4"/>
          <p:cNvSpPr/>
          <p:nvPr/>
        </p:nvSpPr>
        <p:spPr>
          <a:xfrm>
            <a:off x="1166336" y="2200870"/>
            <a:ext cx="1920240" cy="240030"/>
          </a:xfrm>
          <a:prstGeom prst="rect">
            <a:avLst/>
          </a:prstGeom>
          <a:noFill/>
          <a:ln/>
        </p:spPr>
        <p:txBody>
          <a:bodyPr wrap="none" rtlCol="0" anchor="t"/>
          <a:lstStyle/>
          <a:p>
            <a:pPr marL="0" indent="0">
              <a:lnSpc>
                <a:spcPts val="1890"/>
              </a:lnSpc>
              <a:buNone/>
            </a:pPr>
            <a:r>
              <a:rPr lang="en-US" sz="1512" b="1" dirty="0">
                <a:solidFill>
                  <a:srgbClr val="16FFBB"/>
                </a:solidFill>
                <a:latin typeface="Spline Sans" pitchFamily="34" charset="0"/>
                <a:ea typeface="Spline Sans" pitchFamily="34" charset="-122"/>
                <a:cs typeface="Spline Sans" pitchFamily="34" charset="-120"/>
              </a:rPr>
              <a:t>Precis Writing</a:t>
            </a:r>
            <a:endParaRPr lang="en-US" sz="1512" dirty="0"/>
          </a:p>
        </p:txBody>
      </p:sp>
      <p:sp>
        <p:nvSpPr>
          <p:cNvPr id="9" name="Text 5"/>
          <p:cNvSpPr/>
          <p:nvPr/>
        </p:nvSpPr>
        <p:spPr>
          <a:xfrm>
            <a:off x="1166336" y="2544485"/>
            <a:ext cx="7372826" cy="829747"/>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A precis is a concise summary of a longer text, capturing the main points and arguments while maintaining the original author's tone and perspective. It's often used in academic settings to demonstrate comprehension and critical analysis.</a:t>
            </a:r>
            <a:endParaRPr lang="en-US" sz="1361" dirty="0"/>
          </a:p>
        </p:txBody>
      </p:sp>
      <p:sp>
        <p:nvSpPr>
          <p:cNvPr id="10" name="Shape 6"/>
          <p:cNvSpPr/>
          <p:nvPr/>
        </p:nvSpPr>
        <p:spPr>
          <a:xfrm>
            <a:off x="604837" y="3741301"/>
            <a:ext cx="388739" cy="388739"/>
          </a:xfrm>
          <a:prstGeom prst="roundRect">
            <a:avLst>
              <a:gd name="adj" fmla="val 80023"/>
            </a:avLst>
          </a:prstGeom>
          <a:solidFill>
            <a:srgbClr val="0A081B"/>
          </a:solidFill>
          <a:ln w="15240">
            <a:solidFill>
              <a:srgbClr val="E0E4E6"/>
            </a:solidFill>
            <a:prstDash val="solid"/>
          </a:ln>
        </p:spPr>
      </p:sp>
      <p:sp>
        <p:nvSpPr>
          <p:cNvPr id="11" name="Text 7"/>
          <p:cNvSpPr/>
          <p:nvPr/>
        </p:nvSpPr>
        <p:spPr>
          <a:xfrm>
            <a:off x="735092" y="3820478"/>
            <a:ext cx="128111" cy="230386"/>
          </a:xfrm>
          <a:prstGeom prst="rect">
            <a:avLst/>
          </a:prstGeom>
          <a:noFill/>
          <a:ln/>
        </p:spPr>
        <p:txBody>
          <a:bodyPr wrap="none" rtlCol="0" anchor="t"/>
          <a:lstStyle/>
          <a:p>
            <a:pPr marL="0" indent="0" algn="ctr">
              <a:lnSpc>
                <a:spcPts val="1814"/>
              </a:lnSpc>
              <a:buNone/>
            </a:pPr>
            <a:r>
              <a:rPr lang="en-US" sz="1814" b="1" dirty="0">
                <a:solidFill>
                  <a:srgbClr val="29DDDA"/>
                </a:solidFill>
                <a:latin typeface="Spline Sans" pitchFamily="34" charset="0"/>
                <a:ea typeface="Spline Sans" pitchFamily="34" charset="-122"/>
                <a:cs typeface="Spline Sans" pitchFamily="34" charset="-120"/>
              </a:rPr>
              <a:t>2</a:t>
            </a:r>
            <a:endParaRPr lang="en-US" sz="1814" dirty="0"/>
          </a:p>
        </p:txBody>
      </p:sp>
      <p:sp>
        <p:nvSpPr>
          <p:cNvPr id="12" name="Text 8"/>
          <p:cNvSpPr/>
          <p:nvPr/>
        </p:nvSpPr>
        <p:spPr>
          <a:xfrm>
            <a:off x="1166336" y="3741301"/>
            <a:ext cx="1920240" cy="240030"/>
          </a:xfrm>
          <a:prstGeom prst="rect">
            <a:avLst/>
          </a:prstGeom>
          <a:noFill/>
          <a:ln/>
        </p:spPr>
        <p:txBody>
          <a:bodyPr wrap="none" rtlCol="0" anchor="t"/>
          <a:lstStyle/>
          <a:p>
            <a:pPr marL="0" indent="0">
              <a:lnSpc>
                <a:spcPts val="1890"/>
              </a:lnSpc>
              <a:buNone/>
            </a:pPr>
            <a:r>
              <a:rPr lang="en-US" sz="1512" b="1" dirty="0">
                <a:solidFill>
                  <a:srgbClr val="29DDDA"/>
                </a:solidFill>
                <a:latin typeface="Spline Sans" pitchFamily="34" charset="0"/>
                <a:ea typeface="Spline Sans" pitchFamily="34" charset="-122"/>
                <a:cs typeface="Spline Sans" pitchFamily="34" charset="-120"/>
              </a:rPr>
              <a:t>Summaries</a:t>
            </a:r>
            <a:endParaRPr lang="en-US" sz="1512" dirty="0"/>
          </a:p>
        </p:txBody>
      </p:sp>
      <p:sp>
        <p:nvSpPr>
          <p:cNvPr id="13" name="Text 9"/>
          <p:cNvSpPr/>
          <p:nvPr/>
        </p:nvSpPr>
        <p:spPr>
          <a:xfrm>
            <a:off x="1166336" y="4084915"/>
            <a:ext cx="7372826" cy="829747"/>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Summaries are shorter versions of a text that highlight the key points and essential information. They are typically used to provide an overview of a longer work, making it easier for readers to grasp the main ideas.</a:t>
            </a:r>
            <a:endParaRPr lang="en-US" sz="1361" dirty="0"/>
          </a:p>
        </p:txBody>
      </p:sp>
      <p:sp>
        <p:nvSpPr>
          <p:cNvPr id="14" name="Shape 10"/>
          <p:cNvSpPr/>
          <p:nvPr/>
        </p:nvSpPr>
        <p:spPr>
          <a:xfrm>
            <a:off x="604837" y="5281732"/>
            <a:ext cx="388739" cy="388739"/>
          </a:xfrm>
          <a:prstGeom prst="roundRect">
            <a:avLst>
              <a:gd name="adj" fmla="val 80023"/>
            </a:avLst>
          </a:prstGeom>
          <a:solidFill>
            <a:srgbClr val="0A081B"/>
          </a:solidFill>
          <a:ln w="15240">
            <a:solidFill>
              <a:srgbClr val="E0E4E6"/>
            </a:solidFill>
            <a:prstDash val="solid"/>
          </a:ln>
        </p:spPr>
      </p:sp>
      <p:sp>
        <p:nvSpPr>
          <p:cNvPr id="15" name="Text 11"/>
          <p:cNvSpPr/>
          <p:nvPr/>
        </p:nvSpPr>
        <p:spPr>
          <a:xfrm>
            <a:off x="731758" y="5360908"/>
            <a:ext cx="134898" cy="230386"/>
          </a:xfrm>
          <a:prstGeom prst="rect">
            <a:avLst/>
          </a:prstGeom>
          <a:noFill/>
          <a:ln/>
        </p:spPr>
        <p:txBody>
          <a:bodyPr wrap="none" rtlCol="0" anchor="t"/>
          <a:lstStyle/>
          <a:p>
            <a:pPr marL="0" indent="0" algn="ctr">
              <a:lnSpc>
                <a:spcPts val="1814"/>
              </a:lnSpc>
              <a:buNone/>
            </a:pPr>
            <a:r>
              <a:rPr lang="en-US" sz="1814" b="1" dirty="0">
                <a:solidFill>
                  <a:srgbClr val="37A7E7"/>
                </a:solidFill>
                <a:latin typeface="Spline Sans" pitchFamily="34" charset="0"/>
                <a:ea typeface="Spline Sans" pitchFamily="34" charset="-122"/>
                <a:cs typeface="Spline Sans" pitchFamily="34" charset="-120"/>
              </a:rPr>
              <a:t>3</a:t>
            </a:r>
            <a:endParaRPr lang="en-US" sz="1814" dirty="0"/>
          </a:p>
        </p:txBody>
      </p:sp>
      <p:sp>
        <p:nvSpPr>
          <p:cNvPr id="16" name="Text 12"/>
          <p:cNvSpPr/>
          <p:nvPr/>
        </p:nvSpPr>
        <p:spPr>
          <a:xfrm>
            <a:off x="1166336" y="5281732"/>
            <a:ext cx="1920240" cy="240030"/>
          </a:xfrm>
          <a:prstGeom prst="rect">
            <a:avLst/>
          </a:prstGeom>
          <a:noFill/>
          <a:ln/>
        </p:spPr>
        <p:txBody>
          <a:bodyPr wrap="none" rtlCol="0" anchor="t"/>
          <a:lstStyle/>
          <a:p>
            <a:pPr marL="0" indent="0">
              <a:lnSpc>
                <a:spcPts val="1890"/>
              </a:lnSpc>
              <a:buNone/>
            </a:pPr>
            <a:r>
              <a:rPr lang="en-US" sz="1512" b="1" dirty="0">
                <a:solidFill>
                  <a:srgbClr val="37A7E7"/>
                </a:solidFill>
                <a:latin typeface="Spline Sans" pitchFamily="34" charset="0"/>
                <a:ea typeface="Spline Sans" pitchFamily="34" charset="-122"/>
                <a:cs typeface="Spline Sans" pitchFamily="34" charset="-120"/>
              </a:rPr>
              <a:t>Abstracts</a:t>
            </a:r>
            <a:endParaRPr lang="en-US" sz="1512" dirty="0"/>
          </a:p>
        </p:txBody>
      </p:sp>
      <p:sp>
        <p:nvSpPr>
          <p:cNvPr id="17" name="Text 13"/>
          <p:cNvSpPr/>
          <p:nvPr/>
        </p:nvSpPr>
        <p:spPr>
          <a:xfrm>
            <a:off x="1166336" y="5625346"/>
            <a:ext cx="7372826" cy="553164"/>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Abstracts are brief summaries of research articles, typically found at the beginning of a paper. They provide a concise overview of the research question, methods, findings, and conclusions.</a:t>
            </a:r>
            <a:endParaRPr lang="en-US" sz="1361" dirty="0"/>
          </a:p>
        </p:txBody>
      </p:sp>
      <p:sp>
        <p:nvSpPr>
          <p:cNvPr id="18" name="Shape 14"/>
          <p:cNvSpPr/>
          <p:nvPr/>
        </p:nvSpPr>
        <p:spPr>
          <a:xfrm>
            <a:off x="604837" y="6545580"/>
            <a:ext cx="388739" cy="388739"/>
          </a:xfrm>
          <a:prstGeom prst="roundRect">
            <a:avLst>
              <a:gd name="adj" fmla="val 80023"/>
            </a:avLst>
          </a:prstGeom>
          <a:solidFill>
            <a:srgbClr val="0A081B"/>
          </a:solidFill>
          <a:ln w="15240">
            <a:solidFill>
              <a:srgbClr val="E0E4E6"/>
            </a:solidFill>
            <a:prstDash val="solid"/>
          </a:ln>
        </p:spPr>
      </p:sp>
      <p:sp>
        <p:nvSpPr>
          <p:cNvPr id="19" name="Text 15"/>
          <p:cNvSpPr/>
          <p:nvPr/>
        </p:nvSpPr>
        <p:spPr>
          <a:xfrm>
            <a:off x="734020" y="6624757"/>
            <a:ext cx="130254" cy="230386"/>
          </a:xfrm>
          <a:prstGeom prst="rect">
            <a:avLst/>
          </a:prstGeom>
          <a:noFill/>
          <a:ln/>
        </p:spPr>
        <p:txBody>
          <a:bodyPr wrap="none" rtlCol="0" anchor="t"/>
          <a:lstStyle/>
          <a:p>
            <a:pPr marL="0" indent="0" algn="ctr">
              <a:lnSpc>
                <a:spcPts val="1814"/>
              </a:lnSpc>
              <a:buNone/>
            </a:pPr>
            <a:r>
              <a:rPr lang="en-US" sz="1814" b="1" dirty="0">
                <a:solidFill>
                  <a:srgbClr val="5372DF"/>
                </a:solidFill>
                <a:latin typeface="Spline Sans" pitchFamily="34" charset="0"/>
                <a:ea typeface="Spline Sans" pitchFamily="34" charset="-122"/>
                <a:cs typeface="Spline Sans" pitchFamily="34" charset="-120"/>
              </a:rPr>
              <a:t>4</a:t>
            </a:r>
            <a:endParaRPr lang="en-US" sz="1814" dirty="0"/>
          </a:p>
        </p:txBody>
      </p:sp>
      <p:sp>
        <p:nvSpPr>
          <p:cNvPr id="20" name="Text 16"/>
          <p:cNvSpPr/>
          <p:nvPr/>
        </p:nvSpPr>
        <p:spPr>
          <a:xfrm>
            <a:off x="1166336" y="6545580"/>
            <a:ext cx="1920240" cy="240030"/>
          </a:xfrm>
          <a:prstGeom prst="rect">
            <a:avLst/>
          </a:prstGeom>
          <a:noFill/>
          <a:ln/>
        </p:spPr>
        <p:txBody>
          <a:bodyPr wrap="none" rtlCol="0" anchor="t"/>
          <a:lstStyle/>
          <a:p>
            <a:pPr marL="0" indent="0">
              <a:lnSpc>
                <a:spcPts val="1890"/>
              </a:lnSpc>
              <a:buNone/>
            </a:pPr>
            <a:r>
              <a:rPr lang="en-US" sz="1512" b="1" dirty="0">
                <a:solidFill>
                  <a:srgbClr val="5372DF"/>
                </a:solidFill>
                <a:latin typeface="Spline Sans" pitchFamily="34" charset="0"/>
                <a:ea typeface="Spline Sans" pitchFamily="34" charset="-122"/>
                <a:cs typeface="Spline Sans" pitchFamily="34" charset="-120"/>
              </a:rPr>
              <a:t>Synopses</a:t>
            </a:r>
            <a:endParaRPr lang="en-US" sz="1512" dirty="0"/>
          </a:p>
        </p:txBody>
      </p:sp>
      <p:sp>
        <p:nvSpPr>
          <p:cNvPr id="21" name="Text 17"/>
          <p:cNvSpPr/>
          <p:nvPr/>
        </p:nvSpPr>
        <p:spPr>
          <a:xfrm>
            <a:off x="1166336" y="6889194"/>
            <a:ext cx="7372826" cy="553164"/>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Synopses are concise summaries of longer works, such as novels or films. They provide a brief overview of the plot, characters, and themes, without revealing too much detail.</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
        <p:nvSpPr>
          <p:cNvPr id="4" name="Text 1"/>
          <p:cNvSpPr/>
          <p:nvPr/>
        </p:nvSpPr>
        <p:spPr>
          <a:xfrm>
            <a:off x="1321356" y="1276588"/>
            <a:ext cx="5486400" cy="685800"/>
          </a:xfrm>
          <a:prstGeom prst="rect">
            <a:avLst/>
          </a:prstGeom>
          <a:noFill/>
          <a:ln/>
        </p:spPr>
        <p:txBody>
          <a:bodyPr wrap="none" rtlCol="0" anchor="t"/>
          <a:lstStyle/>
          <a:p>
            <a:pPr marL="0" indent="0">
              <a:lnSpc>
                <a:spcPts val="5400"/>
              </a:lnSpc>
              <a:buNone/>
            </a:pPr>
            <a:r>
              <a:rPr lang="en-US" sz="4320" b="1" dirty="0">
                <a:solidFill>
                  <a:srgbClr val="F0FCFF"/>
                </a:solidFill>
                <a:latin typeface="Spline Sans" pitchFamily="34" charset="0"/>
                <a:ea typeface="Spline Sans" pitchFamily="34" charset="-122"/>
                <a:cs typeface="Spline Sans" pitchFamily="34" charset="-120"/>
              </a:rPr>
              <a:t>Precis Writing</a:t>
            </a:r>
            <a:endParaRPr lang="en-US" sz="4320" dirty="0"/>
          </a:p>
        </p:txBody>
      </p:sp>
      <p:sp>
        <p:nvSpPr>
          <p:cNvPr id="5" name="Text 2"/>
          <p:cNvSpPr/>
          <p:nvPr/>
        </p:nvSpPr>
        <p:spPr>
          <a:xfrm>
            <a:off x="1321356" y="2456140"/>
            <a:ext cx="11987689" cy="1185148"/>
          </a:xfrm>
          <a:prstGeom prst="rect">
            <a:avLst/>
          </a:prstGeom>
          <a:noFill/>
          <a:ln/>
        </p:spPr>
        <p:txBody>
          <a:bodyPr wrap="square" rtlCol="0" anchor="t"/>
          <a:lstStyle/>
          <a:p>
            <a:pPr marL="0" indent="0">
              <a:lnSpc>
                <a:spcPts val="3110"/>
              </a:lnSpc>
              <a:buNone/>
            </a:pPr>
            <a:r>
              <a:rPr lang="en-US" sz="1944" dirty="0">
                <a:solidFill>
                  <a:srgbClr val="E0E4E6"/>
                </a:solidFill>
                <a:latin typeface="Barlow" pitchFamily="34" charset="0"/>
                <a:ea typeface="Barlow" pitchFamily="34" charset="-122"/>
                <a:cs typeface="Barlow" pitchFamily="34" charset="-120"/>
              </a:rPr>
              <a:t>Precis writing is a sophisticated form of condensation, requiring careful analysis and synthesis of the original text. A well-crafted precis should capture the essence of the original work while retaining its main arguments and supporting evidence. It demands a thorough understanding of the author's purpose, tone, and intended audience.</a:t>
            </a:r>
            <a:endParaRPr lang="en-US" sz="1944" dirty="0"/>
          </a:p>
        </p:txBody>
      </p:sp>
      <p:sp>
        <p:nvSpPr>
          <p:cNvPr id="6" name="Text 3"/>
          <p:cNvSpPr/>
          <p:nvPr/>
        </p:nvSpPr>
        <p:spPr>
          <a:xfrm>
            <a:off x="1321356" y="4165759"/>
            <a:ext cx="2743200" cy="342900"/>
          </a:xfrm>
          <a:prstGeom prst="rect">
            <a:avLst/>
          </a:prstGeom>
          <a:noFill/>
          <a:ln/>
        </p:spPr>
        <p:txBody>
          <a:bodyPr wrap="none" rtlCol="0" anchor="t"/>
          <a:lstStyle/>
          <a:p>
            <a:pPr marL="0" indent="0">
              <a:lnSpc>
                <a:spcPts val="2700"/>
              </a:lnSpc>
              <a:buNone/>
            </a:pPr>
            <a:r>
              <a:rPr lang="en-US" sz="2160" b="1" dirty="0">
                <a:solidFill>
                  <a:srgbClr val="F0FCFF"/>
                </a:solidFill>
                <a:latin typeface="Spline Sans" pitchFamily="34" charset="0"/>
                <a:ea typeface="Spline Sans" pitchFamily="34" charset="-122"/>
                <a:cs typeface="Spline Sans" pitchFamily="34" charset="-120"/>
              </a:rPr>
              <a:t>Key Features</a:t>
            </a:r>
            <a:endParaRPr lang="en-US" sz="2160" dirty="0"/>
          </a:p>
        </p:txBody>
      </p:sp>
      <p:sp>
        <p:nvSpPr>
          <p:cNvPr id="7" name="Text 4"/>
          <p:cNvSpPr/>
          <p:nvPr/>
        </p:nvSpPr>
        <p:spPr>
          <a:xfrm>
            <a:off x="1716286" y="4755475"/>
            <a:ext cx="5297805" cy="395049"/>
          </a:xfrm>
          <a:prstGeom prst="rect">
            <a:avLst/>
          </a:prstGeom>
          <a:noFill/>
          <a:ln/>
        </p:spPr>
        <p:txBody>
          <a:bodyPr wrap="none" rtlCol="0" anchor="t"/>
          <a:lstStyle/>
          <a:p>
            <a:pPr marL="342900" indent="-342900" algn="l">
              <a:lnSpc>
                <a:spcPts val="3110"/>
              </a:lnSpc>
              <a:buSzPct val="100000"/>
              <a:buChar char="•"/>
            </a:pPr>
            <a:r>
              <a:rPr lang="en-US" sz="1944" dirty="0">
                <a:solidFill>
                  <a:srgbClr val="E0E4E6"/>
                </a:solidFill>
                <a:latin typeface="Barlow" pitchFamily="34" charset="0"/>
                <a:ea typeface="Barlow" pitchFamily="34" charset="-122"/>
                <a:cs typeface="Barlow" pitchFamily="34" charset="-120"/>
              </a:rPr>
              <a:t>Conciseness</a:t>
            </a:r>
            <a:endParaRPr lang="en-US" sz="1944" dirty="0"/>
          </a:p>
        </p:txBody>
      </p:sp>
      <p:sp>
        <p:nvSpPr>
          <p:cNvPr id="8" name="Text 5"/>
          <p:cNvSpPr/>
          <p:nvPr/>
        </p:nvSpPr>
        <p:spPr>
          <a:xfrm>
            <a:off x="1716286" y="5236845"/>
            <a:ext cx="5297805" cy="395049"/>
          </a:xfrm>
          <a:prstGeom prst="rect">
            <a:avLst/>
          </a:prstGeom>
          <a:noFill/>
          <a:ln/>
        </p:spPr>
        <p:txBody>
          <a:bodyPr wrap="none" rtlCol="0" anchor="t"/>
          <a:lstStyle/>
          <a:p>
            <a:pPr marL="342900" indent="-342900" algn="l">
              <a:lnSpc>
                <a:spcPts val="3110"/>
              </a:lnSpc>
              <a:buSzPct val="100000"/>
              <a:buChar char="•"/>
            </a:pPr>
            <a:r>
              <a:rPr lang="en-US" sz="1944" dirty="0">
                <a:solidFill>
                  <a:srgbClr val="E0E4E6"/>
                </a:solidFill>
                <a:latin typeface="Barlow" pitchFamily="34" charset="0"/>
                <a:ea typeface="Barlow" pitchFamily="34" charset="-122"/>
                <a:cs typeface="Barlow" pitchFamily="34" charset="-120"/>
              </a:rPr>
              <a:t>Accuracy</a:t>
            </a:r>
            <a:endParaRPr lang="en-US" sz="1944" dirty="0"/>
          </a:p>
        </p:txBody>
      </p:sp>
      <p:sp>
        <p:nvSpPr>
          <p:cNvPr id="9" name="Text 6"/>
          <p:cNvSpPr/>
          <p:nvPr/>
        </p:nvSpPr>
        <p:spPr>
          <a:xfrm>
            <a:off x="1716286" y="5718215"/>
            <a:ext cx="5297805" cy="395049"/>
          </a:xfrm>
          <a:prstGeom prst="rect">
            <a:avLst/>
          </a:prstGeom>
          <a:noFill/>
          <a:ln/>
        </p:spPr>
        <p:txBody>
          <a:bodyPr wrap="none" rtlCol="0" anchor="t"/>
          <a:lstStyle/>
          <a:p>
            <a:pPr marL="342900" indent="-342900" algn="l">
              <a:lnSpc>
                <a:spcPts val="3110"/>
              </a:lnSpc>
              <a:buSzPct val="100000"/>
              <a:buChar char="•"/>
            </a:pPr>
            <a:r>
              <a:rPr lang="en-US" sz="1944" dirty="0">
                <a:solidFill>
                  <a:srgbClr val="E0E4E6"/>
                </a:solidFill>
                <a:latin typeface="Barlow" pitchFamily="34" charset="0"/>
                <a:ea typeface="Barlow" pitchFamily="34" charset="-122"/>
                <a:cs typeface="Barlow" pitchFamily="34" charset="-120"/>
              </a:rPr>
              <a:t>Clarity</a:t>
            </a:r>
            <a:endParaRPr lang="en-US" sz="1944" dirty="0"/>
          </a:p>
        </p:txBody>
      </p:sp>
      <p:sp>
        <p:nvSpPr>
          <p:cNvPr id="10" name="Text 7"/>
          <p:cNvSpPr/>
          <p:nvPr/>
        </p:nvSpPr>
        <p:spPr>
          <a:xfrm>
            <a:off x="1716286" y="6199584"/>
            <a:ext cx="5297805" cy="395049"/>
          </a:xfrm>
          <a:prstGeom prst="rect">
            <a:avLst/>
          </a:prstGeom>
          <a:noFill/>
          <a:ln/>
        </p:spPr>
        <p:txBody>
          <a:bodyPr wrap="none" rtlCol="0" anchor="t"/>
          <a:lstStyle/>
          <a:p>
            <a:pPr marL="342900" indent="-342900" algn="l">
              <a:lnSpc>
                <a:spcPts val="3110"/>
              </a:lnSpc>
              <a:buSzPct val="100000"/>
              <a:buChar char="•"/>
            </a:pPr>
            <a:r>
              <a:rPr lang="en-US" sz="1944" dirty="0">
                <a:solidFill>
                  <a:srgbClr val="E0E4E6"/>
                </a:solidFill>
                <a:latin typeface="Barlow" pitchFamily="34" charset="0"/>
                <a:ea typeface="Barlow" pitchFamily="34" charset="-122"/>
                <a:cs typeface="Barlow" pitchFamily="34" charset="-120"/>
              </a:rPr>
              <a:t>Objectivity</a:t>
            </a:r>
            <a:endParaRPr lang="en-US" sz="1944" dirty="0"/>
          </a:p>
        </p:txBody>
      </p:sp>
      <p:sp>
        <p:nvSpPr>
          <p:cNvPr id="11" name="Text 8"/>
          <p:cNvSpPr/>
          <p:nvPr/>
        </p:nvSpPr>
        <p:spPr>
          <a:xfrm>
            <a:off x="7623929" y="4165759"/>
            <a:ext cx="2743200" cy="342900"/>
          </a:xfrm>
          <a:prstGeom prst="rect">
            <a:avLst/>
          </a:prstGeom>
          <a:noFill/>
          <a:ln/>
        </p:spPr>
        <p:txBody>
          <a:bodyPr wrap="none" rtlCol="0" anchor="t"/>
          <a:lstStyle/>
          <a:p>
            <a:pPr marL="0" indent="0">
              <a:lnSpc>
                <a:spcPts val="2700"/>
              </a:lnSpc>
              <a:buNone/>
            </a:pPr>
            <a:r>
              <a:rPr lang="en-US" sz="2160" b="1" dirty="0">
                <a:solidFill>
                  <a:srgbClr val="F0FCFF"/>
                </a:solidFill>
                <a:latin typeface="Spline Sans" pitchFamily="34" charset="0"/>
                <a:ea typeface="Spline Sans" pitchFamily="34" charset="-122"/>
                <a:cs typeface="Spline Sans" pitchFamily="34" charset="-120"/>
              </a:rPr>
              <a:t>Purpose</a:t>
            </a:r>
            <a:endParaRPr lang="en-US" sz="2160" dirty="0"/>
          </a:p>
        </p:txBody>
      </p:sp>
      <p:sp>
        <p:nvSpPr>
          <p:cNvPr id="12" name="Text 9"/>
          <p:cNvSpPr/>
          <p:nvPr/>
        </p:nvSpPr>
        <p:spPr>
          <a:xfrm>
            <a:off x="7623929" y="4755475"/>
            <a:ext cx="5692735" cy="1975247"/>
          </a:xfrm>
          <a:prstGeom prst="rect">
            <a:avLst/>
          </a:prstGeom>
          <a:noFill/>
          <a:ln/>
        </p:spPr>
        <p:txBody>
          <a:bodyPr wrap="square" rtlCol="0" anchor="t"/>
          <a:lstStyle/>
          <a:p>
            <a:pPr marL="0" indent="0">
              <a:lnSpc>
                <a:spcPts val="3110"/>
              </a:lnSpc>
              <a:buNone/>
            </a:pPr>
            <a:r>
              <a:rPr lang="en-US" sz="1944" dirty="0">
                <a:solidFill>
                  <a:srgbClr val="E0E4E6"/>
                </a:solidFill>
                <a:latin typeface="Barlow" pitchFamily="34" charset="0"/>
                <a:ea typeface="Barlow" pitchFamily="34" charset="-122"/>
                <a:cs typeface="Barlow" pitchFamily="34" charset="-120"/>
              </a:rPr>
              <a:t>To provide a concise and accurate summary of a longer text, highlighting the key arguments and evidence presented. It's often used in academic settings to demonstrate comprehension and analytical skills.</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1196935"/>
            <a:ext cx="3840480" cy="480060"/>
          </a:xfrm>
          <a:prstGeom prst="rect">
            <a:avLst/>
          </a:prstGeom>
          <a:noFill/>
          <a:ln/>
        </p:spPr>
        <p:txBody>
          <a:bodyPr wrap="none" rtlCol="0" anchor="t"/>
          <a:lstStyle/>
          <a:p>
            <a:pPr marL="0" indent="0">
              <a:lnSpc>
                <a:spcPts val="3780"/>
              </a:lnSpc>
              <a:buNone/>
            </a:pPr>
            <a:r>
              <a:rPr lang="en-US" sz="3024" b="1" dirty="0">
                <a:solidFill>
                  <a:srgbClr val="F0FCFF"/>
                </a:solidFill>
                <a:latin typeface="Spline Sans" pitchFamily="34" charset="0"/>
                <a:ea typeface="Spline Sans" pitchFamily="34" charset="-122"/>
                <a:cs typeface="Spline Sans" pitchFamily="34" charset="-120"/>
              </a:rPr>
              <a:t>Summary</a:t>
            </a:r>
            <a:endParaRPr lang="en-US" sz="3024" dirty="0"/>
          </a:p>
        </p:txBody>
      </p:sp>
      <p:sp>
        <p:nvSpPr>
          <p:cNvPr id="6" name="Text 2"/>
          <p:cNvSpPr/>
          <p:nvPr/>
        </p:nvSpPr>
        <p:spPr>
          <a:xfrm>
            <a:off x="604837" y="1936194"/>
            <a:ext cx="7934325" cy="829747"/>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Summaries are shorter versions of a text that capture the key points and essential information. They are typically written to provide an overview of a longer work, making it easier for readers to understand the main ideas. Summaries can be used in various contexts, from academic papers to news articles.</a:t>
            </a:r>
            <a:endParaRPr lang="en-US" sz="1361" dirty="0"/>
          </a:p>
        </p:txBody>
      </p:sp>
      <p:sp>
        <p:nvSpPr>
          <p:cNvPr id="7" name="Shape 3"/>
          <p:cNvSpPr/>
          <p:nvPr/>
        </p:nvSpPr>
        <p:spPr>
          <a:xfrm>
            <a:off x="853321" y="2960251"/>
            <a:ext cx="21550" cy="4072414"/>
          </a:xfrm>
          <a:prstGeom prst="rect">
            <a:avLst/>
          </a:prstGeom>
          <a:solidFill>
            <a:srgbClr val="302E41"/>
          </a:solidFill>
          <a:ln/>
        </p:spPr>
      </p:sp>
      <p:sp>
        <p:nvSpPr>
          <p:cNvPr id="8" name="Shape 4"/>
          <p:cNvSpPr/>
          <p:nvPr/>
        </p:nvSpPr>
        <p:spPr>
          <a:xfrm>
            <a:off x="1058406" y="3338096"/>
            <a:ext cx="604837" cy="21550"/>
          </a:xfrm>
          <a:prstGeom prst="rect">
            <a:avLst/>
          </a:prstGeom>
          <a:solidFill>
            <a:srgbClr val="16FFBB"/>
          </a:solidFill>
          <a:ln/>
        </p:spPr>
      </p:sp>
      <p:sp>
        <p:nvSpPr>
          <p:cNvPr id="9" name="Shape 5"/>
          <p:cNvSpPr/>
          <p:nvPr/>
        </p:nvSpPr>
        <p:spPr>
          <a:xfrm>
            <a:off x="669667" y="3154561"/>
            <a:ext cx="388739" cy="388739"/>
          </a:xfrm>
          <a:prstGeom prst="roundRect">
            <a:avLst>
              <a:gd name="adj" fmla="val 80023"/>
            </a:avLst>
          </a:prstGeom>
          <a:solidFill>
            <a:srgbClr val="0A081B"/>
          </a:solidFill>
          <a:ln w="15240">
            <a:solidFill>
              <a:srgbClr val="E0E4E6"/>
            </a:solidFill>
            <a:prstDash val="solid"/>
          </a:ln>
        </p:spPr>
      </p:sp>
      <p:sp>
        <p:nvSpPr>
          <p:cNvPr id="10" name="Text 6"/>
          <p:cNvSpPr/>
          <p:nvPr/>
        </p:nvSpPr>
        <p:spPr>
          <a:xfrm>
            <a:off x="814209" y="3233738"/>
            <a:ext cx="99655" cy="230386"/>
          </a:xfrm>
          <a:prstGeom prst="rect">
            <a:avLst/>
          </a:prstGeom>
          <a:noFill/>
          <a:ln/>
        </p:spPr>
        <p:txBody>
          <a:bodyPr wrap="none" rtlCol="0" anchor="t"/>
          <a:lstStyle/>
          <a:p>
            <a:pPr marL="0" indent="0" algn="ctr">
              <a:lnSpc>
                <a:spcPts val="1814"/>
              </a:lnSpc>
              <a:buNone/>
            </a:pPr>
            <a:r>
              <a:rPr lang="en-US" sz="1814" b="1" dirty="0">
                <a:solidFill>
                  <a:srgbClr val="16FFBB"/>
                </a:solidFill>
                <a:latin typeface="Spline Sans" pitchFamily="34" charset="0"/>
                <a:ea typeface="Spline Sans" pitchFamily="34" charset="-122"/>
                <a:cs typeface="Spline Sans" pitchFamily="34" charset="-120"/>
              </a:rPr>
              <a:t>1</a:t>
            </a:r>
            <a:endParaRPr lang="en-US" sz="1814" dirty="0"/>
          </a:p>
        </p:txBody>
      </p:sp>
      <p:sp>
        <p:nvSpPr>
          <p:cNvPr id="11" name="Text 7"/>
          <p:cNvSpPr/>
          <p:nvPr/>
        </p:nvSpPr>
        <p:spPr>
          <a:xfrm>
            <a:off x="1814513" y="3133011"/>
            <a:ext cx="1920240" cy="240030"/>
          </a:xfrm>
          <a:prstGeom prst="rect">
            <a:avLst/>
          </a:prstGeom>
          <a:noFill/>
          <a:ln/>
        </p:spPr>
        <p:txBody>
          <a:bodyPr wrap="none" rtlCol="0" anchor="t"/>
          <a:lstStyle/>
          <a:p>
            <a:pPr marL="0" indent="0" algn="l">
              <a:lnSpc>
                <a:spcPts val="1890"/>
              </a:lnSpc>
              <a:buNone/>
            </a:pPr>
            <a:r>
              <a:rPr lang="en-US" sz="1512" b="1" dirty="0">
                <a:solidFill>
                  <a:srgbClr val="16FFBB"/>
                </a:solidFill>
                <a:latin typeface="Spline Sans" pitchFamily="34" charset="0"/>
                <a:ea typeface="Spline Sans" pitchFamily="34" charset="-122"/>
                <a:cs typeface="Spline Sans" pitchFamily="34" charset="-120"/>
              </a:rPr>
              <a:t>Identify Key Points</a:t>
            </a:r>
            <a:endParaRPr lang="en-US" sz="1512" dirty="0"/>
          </a:p>
        </p:txBody>
      </p:sp>
      <p:sp>
        <p:nvSpPr>
          <p:cNvPr id="12" name="Text 8"/>
          <p:cNvSpPr/>
          <p:nvPr/>
        </p:nvSpPr>
        <p:spPr>
          <a:xfrm>
            <a:off x="1814513" y="3476625"/>
            <a:ext cx="6724650" cy="553164"/>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Begin by carefully reading the original text, identifying the main ideas and supporting arguments. Look for recurring themes, key concepts, and important details.</a:t>
            </a:r>
            <a:endParaRPr lang="en-US" sz="1361" dirty="0"/>
          </a:p>
        </p:txBody>
      </p:sp>
      <p:sp>
        <p:nvSpPr>
          <p:cNvPr id="13" name="Shape 9"/>
          <p:cNvSpPr/>
          <p:nvPr/>
        </p:nvSpPr>
        <p:spPr>
          <a:xfrm>
            <a:off x="1058406" y="4753154"/>
            <a:ext cx="604837" cy="21550"/>
          </a:xfrm>
          <a:prstGeom prst="rect">
            <a:avLst/>
          </a:prstGeom>
          <a:solidFill>
            <a:srgbClr val="29DDDA"/>
          </a:solidFill>
          <a:ln/>
        </p:spPr>
      </p:sp>
      <p:sp>
        <p:nvSpPr>
          <p:cNvPr id="14" name="Shape 10"/>
          <p:cNvSpPr/>
          <p:nvPr/>
        </p:nvSpPr>
        <p:spPr>
          <a:xfrm>
            <a:off x="669667" y="4569619"/>
            <a:ext cx="388739" cy="388739"/>
          </a:xfrm>
          <a:prstGeom prst="roundRect">
            <a:avLst>
              <a:gd name="adj" fmla="val 80023"/>
            </a:avLst>
          </a:prstGeom>
          <a:solidFill>
            <a:srgbClr val="0A081B"/>
          </a:solidFill>
          <a:ln w="15240">
            <a:solidFill>
              <a:srgbClr val="E0E4E6"/>
            </a:solidFill>
            <a:prstDash val="solid"/>
          </a:ln>
        </p:spPr>
      </p:sp>
      <p:sp>
        <p:nvSpPr>
          <p:cNvPr id="15" name="Text 11"/>
          <p:cNvSpPr/>
          <p:nvPr/>
        </p:nvSpPr>
        <p:spPr>
          <a:xfrm>
            <a:off x="799921" y="4648795"/>
            <a:ext cx="128111" cy="230386"/>
          </a:xfrm>
          <a:prstGeom prst="rect">
            <a:avLst/>
          </a:prstGeom>
          <a:noFill/>
          <a:ln/>
        </p:spPr>
        <p:txBody>
          <a:bodyPr wrap="none" rtlCol="0" anchor="t"/>
          <a:lstStyle/>
          <a:p>
            <a:pPr marL="0" indent="0" algn="ctr">
              <a:lnSpc>
                <a:spcPts val="1814"/>
              </a:lnSpc>
              <a:buNone/>
            </a:pPr>
            <a:r>
              <a:rPr lang="en-US" sz="1814" b="1" dirty="0">
                <a:solidFill>
                  <a:srgbClr val="29DDDA"/>
                </a:solidFill>
                <a:latin typeface="Spline Sans" pitchFamily="34" charset="0"/>
                <a:ea typeface="Spline Sans" pitchFamily="34" charset="-122"/>
                <a:cs typeface="Spline Sans" pitchFamily="34" charset="-120"/>
              </a:rPr>
              <a:t>2</a:t>
            </a:r>
            <a:endParaRPr lang="en-US" sz="1814" dirty="0"/>
          </a:p>
        </p:txBody>
      </p:sp>
      <p:sp>
        <p:nvSpPr>
          <p:cNvPr id="16" name="Text 12"/>
          <p:cNvSpPr/>
          <p:nvPr/>
        </p:nvSpPr>
        <p:spPr>
          <a:xfrm>
            <a:off x="1814513" y="4548068"/>
            <a:ext cx="2249686" cy="240030"/>
          </a:xfrm>
          <a:prstGeom prst="rect">
            <a:avLst/>
          </a:prstGeom>
          <a:noFill/>
          <a:ln/>
        </p:spPr>
        <p:txBody>
          <a:bodyPr wrap="none" rtlCol="0" anchor="t"/>
          <a:lstStyle/>
          <a:p>
            <a:pPr marL="0" indent="0" algn="l">
              <a:lnSpc>
                <a:spcPts val="1890"/>
              </a:lnSpc>
              <a:buNone/>
            </a:pPr>
            <a:r>
              <a:rPr lang="en-US" sz="1512" b="1" dirty="0">
                <a:solidFill>
                  <a:srgbClr val="29DDDA"/>
                </a:solidFill>
                <a:latin typeface="Spline Sans" pitchFamily="34" charset="0"/>
                <a:ea typeface="Spline Sans" pitchFamily="34" charset="-122"/>
                <a:cs typeface="Spline Sans" pitchFamily="34" charset="-120"/>
              </a:rPr>
              <a:t>Organize the Information</a:t>
            </a:r>
            <a:endParaRPr lang="en-US" sz="1512" dirty="0"/>
          </a:p>
        </p:txBody>
      </p:sp>
      <p:sp>
        <p:nvSpPr>
          <p:cNvPr id="17" name="Text 13"/>
          <p:cNvSpPr/>
          <p:nvPr/>
        </p:nvSpPr>
        <p:spPr>
          <a:xfrm>
            <a:off x="1814513" y="4891683"/>
            <a:ext cx="6724650" cy="553164"/>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Organize the key points in a logical sequence, ensuring that the summary flows smoothly and is easy to follow. Use clear transitions to connect different ideas.</a:t>
            </a:r>
            <a:endParaRPr lang="en-US" sz="1361" dirty="0"/>
          </a:p>
        </p:txBody>
      </p:sp>
      <p:sp>
        <p:nvSpPr>
          <p:cNvPr id="18" name="Shape 14"/>
          <p:cNvSpPr/>
          <p:nvPr/>
        </p:nvSpPr>
        <p:spPr>
          <a:xfrm>
            <a:off x="1058406" y="6168211"/>
            <a:ext cx="604837" cy="21550"/>
          </a:xfrm>
          <a:prstGeom prst="rect">
            <a:avLst/>
          </a:prstGeom>
          <a:solidFill>
            <a:srgbClr val="37A7E7"/>
          </a:solidFill>
          <a:ln/>
        </p:spPr>
      </p:sp>
      <p:sp>
        <p:nvSpPr>
          <p:cNvPr id="19" name="Shape 15"/>
          <p:cNvSpPr/>
          <p:nvPr/>
        </p:nvSpPr>
        <p:spPr>
          <a:xfrm>
            <a:off x="669667" y="5984677"/>
            <a:ext cx="388739" cy="388739"/>
          </a:xfrm>
          <a:prstGeom prst="roundRect">
            <a:avLst>
              <a:gd name="adj" fmla="val 80023"/>
            </a:avLst>
          </a:prstGeom>
          <a:solidFill>
            <a:srgbClr val="0A081B"/>
          </a:solidFill>
          <a:ln w="15240">
            <a:solidFill>
              <a:srgbClr val="E0E4E6"/>
            </a:solidFill>
            <a:prstDash val="solid"/>
          </a:ln>
        </p:spPr>
      </p:sp>
      <p:sp>
        <p:nvSpPr>
          <p:cNvPr id="20" name="Text 16"/>
          <p:cNvSpPr/>
          <p:nvPr/>
        </p:nvSpPr>
        <p:spPr>
          <a:xfrm>
            <a:off x="796588" y="6063853"/>
            <a:ext cx="134898" cy="230386"/>
          </a:xfrm>
          <a:prstGeom prst="rect">
            <a:avLst/>
          </a:prstGeom>
          <a:noFill/>
          <a:ln/>
        </p:spPr>
        <p:txBody>
          <a:bodyPr wrap="none" rtlCol="0" anchor="t"/>
          <a:lstStyle/>
          <a:p>
            <a:pPr marL="0" indent="0" algn="ctr">
              <a:lnSpc>
                <a:spcPts val="1814"/>
              </a:lnSpc>
              <a:buNone/>
            </a:pPr>
            <a:r>
              <a:rPr lang="en-US" sz="1814" b="1" dirty="0">
                <a:solidFill>
                  <a:srgbClr val="37A7E7"/>
                </a:solidFill>
                <a:latin typeface="Spline Sans" pitchFamily="34" charset="0"/>
                <a:ea typeface="Spline Sans" pitchFamily="34" charset="-122"/>
                <a:cs typeface="Spline Sans" pitchFamily="34" charset="-120"/>
              </a:rPr>
              <a:t>3</a:t>
            </a:r>
            <a:endParaRPr lang="en-US" sz="1814" dirty="0"/>
          </a:p>
        </p:txBody>
      </p:sp>
      <p:sp>
        <p:nvSpPr>
          <p:cNvPr id="21" name="Text 17"/>
          <p:cNvSpPr/>
          <p:nvPr/>
        </p:nvSpPr>
        <p:spPr>
          <a:xfrm>
            <a:off x="1814513" y="5963126"/>
            <a:ext cx="2314694" cy="240030"/>
          </a:xfrm>
          <a:prstGeom prst="rect">
            <a:avLst/>
          </a:prstGeom>
          <a:noFill/>
          <a:ln/>
        </p:spPr>
        <p:txBody>
          <a:bodyPr wrap="none" rtlCol="0" anchor="t"/>
          <a:lstStyle/>
          <a:p>
            <a:pPr marL="0" indent="0" algn="l">
              <a:lnSpc>
                <a:spcPts val="1890"/>
              </a:lnSpc>
              <a:buNone/>
            </a:pPr>
            <a:r>
              <a:rPr lang="en-US" sz="1512" b="1" dirty="0">
                <a:solidFill>
                  <a:srgbClr val="37A7E7"/>
                </a:solidFill>
                <a:latin typeface="Spline Sans" pitchFamily="34" charset="0"/>
                <a:ea typeface="Spline Sans" pitchFamily="34" charset="-122"/>
                <a:cs typeface="Spline Sans" pitchFamily="34" charset="-120"/>
              </a:rPr>
              <a:t>Write a Concise Summary</a:t>
            </a:r>
            <a:endParaRPr lang="en-US" sz="1512" dirty="0"/>
          </a:p>
        </p:txBody>
      </p:sp>
      <p:sp>
        <p:nvSpPr>
          <p:cNvPr id="22" name="Text 18"/>
          <p:cNvSpPr/>
          <p:nvPr/>
        </p:nvSpPr>
        <p:spPr>
          <a:xfrm>
            <a:off x="1814513" y="6306741"/>
            <a:ext cx="6724650" cy="553164"/>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Write a brief and concise summary that captures the essence of the original text. Eliminate unnecessary details and focus on the most important information.</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65533" y="1307068"/>
            <a:ext cx="4312444" cy="538996"/>
          </a:xfrm>
          <a:prstGeom prst="rect">
            <a:avLst/>
          </a:prstGeom>
          <a:noFill/>
          <a:ln/>
        </p:spPr>
        <p:txBody>
          <a:bodyPr wrap="none" rtlCol="0" anchor="t"/>
          <a:lstStyle/>
          <a:p>
            <a:pPr marL="0" indent="0">
              <a:lnSpc>
                <a:spcPts val="4245"/>
              </a:lnSpc>
              <a:buNone/>
            </a:pPr>
            <a:r>
              <a:rPr lang="en-US" sz="3396" b="1" dirty="0">
                <a:solidFill>
                  <a:srgbClr val="F0FCFF"/>
                </a:solidFill>
                <a:latin typeface="Spline Sans" pitchFamily="34" charset="0"/>
                <a:ea typeface="Spline Sans" pitchFamily="34" charset="-122"/>
                <a:cs typeface="Spline Sans" pitchFamily="34" charset="-120"/>
              </a:rPr>
              <a:t>Abstract</a:t>
            </a:r>
            <a:endParaRPr lang="en-US" sz="3396" dirty="0"/>
          </a:p>
        </p:txBody>
      </p:sp>
      <p:sp>
        <p:nvSpPr>
          <p:cNvPr id="6" name="Text 2"/>
          <p:cNvSpPr/>
          <p:nvPr/>
        </p:nvSpPr>
        <p:spPr>
          <a:xfrm>
            <a:off x="6165533" y="2137053"/>
            <a:ext cx="7785735" cy="1242060"/>
          </a:xfrm>
          <a:prstGeom prst="rect">
            <a:avLst/>
          </a:prstGeom>
          <a:noFill/>
          <a:ln/>
        </p:spPr>
        <p:txBody>
          <a:bodyPr wrap="square" rtlCol="0" anchor="t"/>
          <a:lstStyle/>
          <a:p>
            <a:pPr marL="0" indent="0">
              <a:lnSpc>
                <a:spcPts val="2445"/>
              </a:lnSpc>
              <a:buNone/>
            </a:pPr>
            <a:r>
              <a:rPr lang="en-US" sz="1528" dirty="0">
                <a:solidFill>
                  <a:srgbClr val="E0E4E6"/>
                </a:solidFill>
                <a:latin typeface="Barlow" pitchFamily="34" charset="0"/>
                <a:ea typeface="Barlow" pitchFamily="34" charset="-122"/>
                <a:cs typeface="Barlow" pitchFamily="34" charset="-120"/>
              </a:rPr>
              <a:t>Abstracts are short summaries of research articles, typically found at the beginning of a paper. They provide a concise overview of the research question, methods, findings, and conclusions. Abstracts are essential for quickly understanding the scope and significance of a research study.</a:t>
            </a:r>
            <a:endParaRPr lang="en-US" sz="1528" dirty="0"/>
          </a:p>
        </p:txBody>
      </p:sp>
      <p:sp>
        <p:nvSpPr>
          <p:cNvPr id="7" name="Shape 3"/>
          <p:cNvSpPr/>
          <p:nvPr/>
        </p:nvSpPr>
        <p:spPr>
          <a:xfrm>
            <a:off x="6165533" y="3597354"/>
            <a:ext cx="7785735" cy="3325178"/>
          </a:xfrm>
          <a:prstGeom prst="roundRect">
            <a:avLst>
              <a:gd name="adj" fmla="val 10505"/>
            </a:avLst>
          </a:prstGeom>
          <a:solidFill>
            <a:srgbClr val="0A081B"/>
          </a:solidFill>
          <a:ln w="45720">
            <a:solidFill>
              <a:srgbClr val="302E41"/>
            </a:solidFill>
            <a:prstDash val="solid"/>
          </a:ln>
        </p:spPr>
      </p:sp>
      <p:sp>
        <p:nvSpPr>
          <p:cNvPr id="8" name="Text 4"/>
          <p:cNvSpPr/>
          <p:nvPr/>
        </p:nvSpPr>
        <p:spPr>
          <a:xfrm>
            <a:off x="6405205" y="3767018"/>
            <a:ext cx="3455432" cy="310515"/>
          </a:xfrm>
          <a:prstGeom prst="rect">
            <a:avLst/>
          </a:prstGeom>
          <a:noFill/>
          <a:ln/>
        </p:spPr>
        <p:txBody>
          <a:bodyPr wrap="none" rtlCol="0" anchor="t"/>
          <a:lstStyle/>
          <a:p>
            <a:pPr marL="0" indent="0">
              <a:lnSpc>
                <a:spcPts val="2445"/>
              </a:lnSpc>
              <a:buNone/>
            </a:pPr>
            <a:r>
              <a:rPr lang="en-US" sz="1528" dirty="0">
                <a:solidFill>
                  <a:srgbClr val="E0E4E6"/>
                </a:solidFill>
                <a:latin typeface="Barlow" pitchFamily="34" charset="0"/>
                <a:ea typeface="Barlow" pitchFamily="34" charset="-122"/>
                <a:cs typeface="Barlow" pitchFamily="34" charset="-120"/>
              </a:rPr>
              <a:t>Purpose</a:t>
            </a:r>
            <a:endParaRPr lang="en-US" sz="1528" dirty="0"/>
          </a:p>
        </p:txBody>
      </p:sp>
      <p:sp>
        <p:nvSpPr>
          <p:cNvPr id="9" name="Text 5"/>
          <p:cNvSpPr/>
          <p:nvPr/>
        </p:nvSpPr>
        <p:spPr>
          <a:xfrm>
            <a:off x="10256163" y="3767018"/>
            <a:ext cx="3455432" cy="621030"/>
          </a:xfrm>
          <a:prstGeom prst="rect">
            <a:avLst/>
          </a:prstGeom>
          <a:noFill/>
          <a:ln/>
        </p:spPr>
        <p:txBody>
          <a:bodyPr wrap="square" rtlCol="0" anchor="t"/>
          <a:lstStyle/>
          <a:p>
            <a:pPr marL="0" indent="0">
              <a:lnSpc>
                <a:spcPts val="2445"/>
              </a:lnSpc>
              <a:buNone/>
            </a:pPr>
            <a:r>
              <a:rPr lang="en-US" sz="1528" dirty="0">
                <a:solidFill>
                  <a:srgbClr val="E0E4E6"/>
                </a:solidFill>
                <a:latin typeface="Barlow" pitchFamily="34" charset="0"/>
                <a:ea typeface="Barlow" pitchFamily="34" charset="-122"/>
                <a:cs typeface="Barlow" pitchFamily="34" charset="-120"/>
              </a:rPr>
              <a:t>To provide a concise summary of a research article.</a:t>
            </a:r>
            <a:endParaRPr lang="en-US" sz="1528" dirty="0"/>
          </a:p>
        </p:txBody>
      </p:sp>
      <p:sp>
        <p:nvSpPr>
          <p:cNvPr id="10" name="Text 6"/>
          <p:cNvSpPr/>
          <p:nvPr/>
        </p:nvSpPr>
        <p:spPr>
          <a:xfrm>
            <a:off x="6405205" y="4658797"/>
            <a:ext cx="3455432" cy="310515"/>
          </a:xfrm>
          <a:prstGeom prst="rect">
            <a:avLst/>
          </a:prstGeom>
          <a:noFill/>
          <a:ln/>
        </p:spPr>
        <p:txBody>
          <a:bodyPr wrap="none" rtlCol="0" anchor="t"/>
          <a:lstStyle/>
          <a:p>
            <a:pPr marL="0" indent="0">
              <a:lnSpc>
                <a:spcPts val="2445"/>
              </a:lnSpc>
              <a:buNone/>
            </a:pPr>
            <a:r>
              <a:rPr lang="en-US" sz="1528" dirty="0">
                <a:solidFill>
                  <a:srgbClr val="E0E4E6"/>
                </a:solidFill>
                <a:latin typeface="Barlow" pitchFamily="34" charset="0"/>
                <a:ea typeface="Barlow" pitchFamily="34" charset="-122"/>
                <a:cs typeface="Barlow" pitchFamily="34" charset="-120"/>
              </a:rPr>
              <a:t>Length</a:t>
            </a:r>
            <a:endParaRPr lang="en-US" sz="1528" dirty="0"/>
          </a:p>
        </p:txBody>
      </p:sp>
      <p:sp>
        <p:nvSpPr>
          <p:cNvPr id="11" name="Text 7"/>
          <p:cNvSpPr/>
          <p:nvPr/>
        </p:nvSpPr>
        <p:spPr>
          <a:xfrm>
            <a:off x="10256163" y="4658797"/>
            <a:ext cx="3455432" cy="310515"/>
          </a:xfrm>
          <a:prstGeom prst="rect">
            <a:avLst/>
          </a:prstGeom>
          <a:noFill/>
          <a:ln/>
        </p:spPr>
        <p:txBody>
          <a:bodyPr wrap="none" rtlCol="0" anchor="t"/>
          <a:lstStyle/>
          <a:p>
            <a:pPr marL="0" indent="0">
              <a:lnSpc>
                <a:spcPts val="2445"/>
              </a:lnSpc>
              <a:buNone/>
            </a:pPr>
            <a:r>
              <a:rPr lang="en-US" sz="1528" dirty="0">
                <a:solidFill>
                  <a:srgbClr val="E0E4E6"/>
                </a:solidFill>
                <a:latin typeface="Barlow" pitchFamily="34" charset="0"/>
                <a:ea typeface="Barlow" pitchFamily="34" charset="-122"/>
                <a:cs typeface="Barlow" pitchFamily="34" charset="-120"/>
              </a:rPr>
              <a:t>Typically around 150-250 words.</a:t>
            </a:r>
            <a:endParaRPr lang="en-US" sz="1528" dirty="0"/>
          </a:p>
        </p:txBody>
      </p:sp>
      <p:sp>
        <p:nvSpPr>
          <p:cNvPr id="12" name="Text 8"/>
          <p:cNvSpPr/>
          <p:nvPr/>
        </p:nvSpPr>
        <p:spPr>
          <a:xfrm>
            <a:off x="6405205" y="5240060"/>
            <a:ext cx="3455432" cy="310515"/>
          </a:xfrm>
          <a:prstGeom prst="rect">
            <a:avLst/>
          </a:prstGeom>
          <a:noFill/>
          <a:ln/>
        </p:spPr>
        <p:txBody>
          <a:bodyPr wrap="none" rtlCol="0" anchor="t"/>
          <a:lstStyle/>
          <a:p>
            <a:pPr marL="0" indent="0">
              <a:lnSpc>
                <a:spcPts val="2445"/>
              </a:lnSpc>
              <a:buNone/>
            </a:pPr>
            <a:r>
              <a:rPr lang="en-US" sz="1528" dirty="0">
                <a:solidFill>
                  <a:srgbClr val="E0E4E6"/>
                </a:solidFill>
                <a:latin typeface="Barlow" pitchFamily="34" charset="0"/>
                <a:ea typeface="Barlow" pitchFamily="34" charset="-122"/>
                <a:cs typeface="Barlow" pitchFamily="34" charset="-120"/>
              </a:rPr>
              <a:t>Structure</a:t>
            </a:r>
            <a:endParaRPr lang="en-US" sz="1528" dirty="0"/>
          </a:p>
        </p:txBody>
      </p:sp>
      <p:sp>
        <p:nvSpPr>
          <p:cNvPr id="13" name="Text 9"/>
          <p:cNvSpPr/>
          <p:nvPr/>
        </p:nvSpPr>
        <p:spPr>
          <a:xfrm>
            <a:off x="10256163" y="5240060"/>
            <a:ext cx="3455432" cy="621030"/>
          </a:xfrm>
          <a:prstGeom prst="rect">
            <a:avLst/>
          </a:prstGeom>
          <a:noFill/>
          <a:ln/>
        </p:spPr>
        <p:txBody>
          <a:bodyPr wrap="square" rtlCol="0" anchor="t"/>
          <a:lstStyle/>
          <a:p>
            <a:pPr marL="0" indent="0">
              <a:lnSpc>
                <a:spcPts val="2445"/>
              </a:lnSpc>
              <a:buNone/>
            </a:pPr>
            <a:r>
              <a:rPr lang="en-US" sz="1528" dirty="0">
                <a:solidFill>
                  <a:srgbClr val="E0E4E6"/>
                </a:solidFill>
                <a:latin typeface="Barlow" pitchFamily="34" charset="0"/>
                <a:ea typeface="Barlow" pitchFamily="34" charset="-122"/>
                <a:cs typeface="Barlow" pitchFamily="34" charset="-120"/>
              </a:rPr>
              <a:t>Introduction, Methods, Results, Discussion, Conclusion.</a:t>
            </a:r>
            <a:endParaRPr lang="en-US" sz="1528" dirty="0"/>
          </a:p>
        </p:txBody>
      </p:sp>
      <p:sp>
        <p:nvSpPr>
          <p:cNvPr id="14" name="Text 10"/>
          <p:cNvSpPr/>
          <p:nvPr/>
        </p:nvSpPr>
        <p:spPr>
          <a:xfrm>
            <a:off x="6405205" y="6131838"/>
            <a:ext cx="3455432" cy="310515"/>
          </a:xfrm>
          <a:prstGeom prst="rect">
            <a:avLst/>
          </a:prstGeom>
          <a:noFill/>
          <a:ln/>
        </p:spPr>
        <p:txBody>
          <a:bodyPr wrap="none" rtlCol="0" anchor="t"/>
          <a:lstStyle/>
          <a:p>
            <a:pPr marL="0" indent="0">
              <a:lnSpc>
                <a:spcPts val="2445"/>
              </a:lnSpc>
              <a:buNone/>
            </a:pPr>
            <a:r>
              <a:rPr lang="en-US" sz="1528" dirty="0">
                <a:solidFill>
                  <a:srgbClr val="E0E4E6"/>
                </a:solidFill>
                <a:latin typeface="Barlow" pitchFamily="34" charset="0"/>
                <a:ea typeface="Barlow" pitchFamily="34" charset="-122"/>
                <a:cs typeface="Barlow" pitchFamily="34" charset="-120"/>
              </a:rPr>
              <a:t>Audience</a:t>
            </a:r>
            <a:endParaRPr lang="en-US" sz="1528" dirty="0"/>
          </a:p>
        </p:txBody>
      </p:sp>
      <p:sp>
        <p:nvSpPr>
          <p:cNvPr id="15" name="Text 11"/>
          <p:cNvSpPr/>
          <p:nvPr/>
        </p:nvSpPr>
        <p:spPr>
          <a:xfrm>
            <a:off x="10256163" y="6131838"/>
            <a:ext cx="3455432" cy="621030"/>
          </a:xfrm>
          <a:prstGeom prst="rect">
            <a:avLst/>
          </a:prstGeom>
          <a:noFill/>
          <a:ln/>
        </p:spPr>
        <p:txBody>
          <a:bodyPr wrap="square" rtlCol="0" anchor="t"/>
          <a:lstStyle/>
          <a:p>
            <a:pPr marL="0" indent="0">
              <a:lnSpc>
                <a:spcPts val="2445"/>
              </a:lnSpc>
              <a:buNone/>
            </a:pPr>
            <a:r>
              <a:rPr lang="en-US" sz="1528" dirty="0">
                <a:solidFill>
                  <a:srgbClr val="E0E4E6"/>
                </a:solidFill>
                <a:latin typeface="Barlow" pitchFamily="34" charset="0"/>
                <a:ea typeface="Barlow" pitchFamily="34" charset="-122"/>
                <a:cs typeface="Barlow" pitchFamily="34" charset="-120"/>
              </a:rPr>
              <a:t>Researchers, scholars, and anyone interested in the research topic.</a:t>
            </a:r>
            <a:endParaRPr lang="en-US" sz="152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3119437" y="2635448"/>
            <a:ext cx="3840480" cy="480060"/>
          </a:xfrm>
          <a:prstGeom prst="rect">
            <a:avLst/>
          </a:prstGeom>
          <a:noFill/>
          <a:ln/>
        </p:spPr>
        <p:txBody>
          <a:bodyPr wrap="none" rtlCol="0" anchor="t"/>
          <a:lstStyle/>
          <a:p>
            <a:pPr marL="0" indent="0">
              <a:lnSpc>
                <a:spcPts val="3780"/>
              </a:lnSpc>
              <a:buNone/>
            </a:pPr>
            <a:r>
              <a:rPr lang="en-US" sz="3024" b="1" dirty="0">
                <a:solidFill>
                  <a:srgbClr val="F0FCFF"/>
                </a:solidFill>
                <a:latin typeface="Spline Sans" pitchFamily="34" charset="0"/>
                <a:ea typeface="Spline Sans" pitchFamily="34" charset="-122"/>
                <a:cs typeface="Spline Sans" pitchFamily="34" charset="-120"/>
              </a:rPr>
              <a:t>Synopsis</a:t>
            </a:r>
            <a:endParaRPr lang="en-US" sz="3024" dirty="0"/>
          </a:p>
        </p:txBody>
      </p:sp>
      <p:sp>
        <p:nvSpPr>
          <p:cNvPr id="6" name="Text 2"/>
          <p:cNvSpPr/>
          <p:nvPr/>
        </p:nvSpPr>
        <p:spPr>
          <a:xfrm>
            <a:off x="3119437" y="3374708"/>
            <a:ext cx="8391406" cy="829747"/>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Synopses are concise summaries of longer works, such as novels or films. They provide a brief overview of the plot, characters, and themes, without revealing too much detail. Synopses are often used to provide an overview of a work before someone decides to read or watch it.</a:t>
            </a:r>
            <a:endParaRPr lang="en-US" sz="1361" dirty="0"/>
          </a:p>
        </p:txBody>
      </p:sp>
      <p:pic>
        <p:nvPicPr>
          <p:cNvPr id="7" name="Image 2" descr="preencoded.png"/>
          <p:cNvPicPr>
            <a:picLocks noChangeAspect="1"/>
          </p:cNvPicPr>
          <p:nvPr/>
        </p:nvPicPr>
        <p:blipFill>
          <a:blip r:embed="rId5"/>
          <a:stretch>
            <a:fillRect/>
          </a:stretch>
        </p:blipFill>
        <p:spPr>
          <a:xfrm>
            <a:off x="3119437" y="4398764"/>
            <a:ext cx="864037" cy="1382554"/>
          </a:xfrm>
          <a:prstGeom prst="rect">
            <a:avLst/>
          </a:prstGeom>
        </p:spPr>
      </p:pic>
      <p:sp>
        <p:nvSpPr>
          <p:cNvPr id="8" name="Text 3"/>
          <p:cNvSpPr/>
          <p:nvPr/>
        </p:nvSpPr>
        <p:spPr>
          <a:xfrm>
            <a:off x="4242673" y="4571524"/>
            <a:ext cx="1920240" cy="240030"/>
          </a:xfrm>
          <a:prstGeom prst="rect">
            <a:avLst/>
          </a:prstGeom>
          <a:noFill/>
          <a:ln/>
        </p:spPr>
        <p:txBody>
          <a:bodyPr wrap="none" rtlCol="0" anchor="t"/>
          <a:lstStyle/>
          <a:p>
            <a:pPr marL="0" indent="0" algn="l">
              <a:lnSpc>
                <a:spcPts val="1890"/>
              </a:lnSpc>
              <a:buNone/>
            </a:pPr>
            <a:r>
              <a:rPr lang="en-US" sz="1512" b="1" dirty="0">
                <a:solidFill>
                  <a:srgbClr val="16FFBB"/>
                </a:solidFill>
                <a:latin typeface="Spline Sans" pitchFamily="34" charset="0"/>
                <a:ea typeface="Spline Sans" pitchFamily="34" charset="-122"/>
                <a:cs typeface="Spline Sans" pitchFamily="34" charset="-120"/>
              </a:rPr>
              <a:t>Introduce the Setting</a:t>
            </a:r>
            <a:endParaRPr lang="en-US" sz="1512" dirty="0"/>
          </a:p>
        </p:txBody>
      </p:sp>
      <p:sp>
        <p:nvSpPr>
          <p:cNvPr id="9" name="Text 4"/>
          <p:cNvSpPr/>
          <p:nvPr/>
        </p:nvSpPr>
        <p:spPr>
          <a:xfrm>
            <a:off x="4242673" y="4915138"/>
            <a:ext cx="7268170" cy="553164"/>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Start by providing a brief description of the setting, including the time period, location, and any relevant historical or social context.</a:t>
            </a:r>
            <a:endParaRPr lang="en-US" sz="1361" dirty="0"/>
          </a:p>
        </p:txBody>
      </p:sp>
      <p:pic>
        <p:nvPicPr>
          <p:cNvPr id="10" name="Image 3" descr="preencoded.png"/>
          <p:cNvPicPr>
            <a:picLocks noChangeAspect="1"/>
          </p:cNvPicPr>
          <p:nvPr/>
        </p:nvPicPr>
        <p:blipFill>
          <a:blip r:embed="rId6"/>
          <a:stretch>
            <a:fillRect/>
          </a:stretch>
        </p:blipFill>
        <p:spPr>
          <a:xfrm>
            <a:off x="3119437" y="5781318"/>
            <a:ext cx="864037" cy="1382554"/>
          </a:xfrm>
          <a:prstGeom prst="rect">
            <a:avLst/>
          </a:prstGeom>
        </p:spPr>
      </p:pic>
      <p:sp>
        <p:nvSpPr>
          <p:cNvPr id="11" name="Text 5"/>
          <p:cNvSpPr/>
          <p:nvPr/>
        </p:nvSpPr>
        <p:spPr>
          <a:xfrm>
            <a:off x="4242673" y="5954078"/>
            <a:ext cx="2263021" cy="240030"/>
          </a:xfrm>
          <a:prstGeom prst="rect">
            <a:avLst/>
          </a:prstGeom>
          <a:noFill/>
          <a:ln/>
        </p:spPr>
        <p:txBody>
          <a:bodyPr wrap="none" rtlCol="0" anchor="t"/>
          <a:lstStyle/>
          <a:p>
            <a:pPr marL="0" indent="0" algn="l">
              <a:lnSpc>
                <a:spcPts val="1890"/>
              </a:lnSpc>
              <a:buNone/>
            </a:pPr>
            <a:r>
              <a:rPr lang="en-US" sz="1512" b="1" dirty="0">
                <a:solidFill>
                  <a:srgbClr val="29DDDA"/>
                </a:solidFill>
                <a:latin typeface="Spline Sans" pitchFamily="34" charset="0"/>
                <a:ea typeface="Spline Sans" pitchFamily="34" charset="-122"/>
                <a:cs typeface="Spline Sans" pitchFamily="34" charset="-120"/>
              </a:rPr>
              <a:t>Introduce the Characters</a:t>
            </a:r>
            <a:endParaRPr lang="en-US" sz="1512" dirty="0"/>
          </a:p>
        </p:txBody>
      </p:sp>
      <p:sp>
        <p:nvSpPr>
          <p:cNvPr id="12" name="Text 6"/>
          <p:cNvSpPr/>
          <p:nvPr/>
        </p:nvSpPr>
        <p:spPr>
          <a:xfrm>
            <a:off x="4242673" y="6297692"/>
            <a:ext cx="7268170" cy="553164"/>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Introduce the main characters and their relationships to each other. Highlight any key personality traits or motivations that are relevant to the plot.</a:t>
            </a:r>
            <a:endParaRPr lang="en-US" sz="1361" dirty="0"/>
          </a:p>
        </p:txBody>
      </p:sp>
      <p:pic>
        <p:nvPicPr>
          <p:cNvPr id="13" name="Image 4" descr="preencoded.png"/>
          <p:cNvPicPr>
            <a:picLocks noChangeAspect="1"/>
          </p:cNvPicPr>
          <p:nvPr/>
        </p:nvPicPr>
        <p:blipFill>
          <a:blip r:embed="rId7"/>
          <a:stretch>
            <a:fillRect/>
          </a:stretch>
        </p:blipFill>
        <p:spPr>
          <a:xfrm>
            <a:off x="3119437" y="7163872"/>
            <a:ext cx="864037" cy="1382554"/>
          </a:xfrm>
          <a:prstGeom prst="rect">
            <a:avLst/>
          </a:prstGeom>
        </p:spPr>
      </p:pic>
      <p:sp>
        <p:nvSpPr>
          <p:cNvPr id="14" name="Text 7"/>
          <p:cNvSpPr/>
          <p:nvPr/>
        </p:nvSpPr>
        <p:spPr>
          <a:xfrm>
            <a:off x="4242673" y="7336631"/>
            <a:ext cx="1920240" cy="240030"/>
          </a:xfrm>
          <a:prstGeom prst="rect">
            <a:avLst/>
          </a:prstGeom>
          <a:noFill/>
          <a:ln/>
        </p:spPr>
        <p:txBody>
          <a:bodyPr wrap="none" rtlCol="0" anchor="t"/>
          <a:lstStyle/>
          <a:p>
            <a:pPr marL="0" indent="0" algn="l">
              <a:lnSpc>
                <a:spcPts val="1890"/>
              </a:lnSpc>
              <a:buNone/>
            </a:pPr>
            <a:r>
              <a:rPr lang="en-US" sz="1512" b="1" dirty="0">
                <a:solidFill>
                  <a:srgbClr val="37A7E7"/>
                </a:solidFill>
                <a:latin typeface="Spline Sans" pitchFamily="34" charset="0"/>
                <a:ea typeface="Spline Sans" pitchFamily="34" charset="-122"/>
                <a:cs typeface="Spline Sans" pitchFamily="34" charset="-120"/>
              </a:rPr>
              <a:t>Summarize the Plot</a:t>
            </a:r>
            <a:endParaRPr lang="en-US" sz="1512" dirty="0"/>
          </a:p>
        </p:txBody>
      </p:sp>
      <p:sp>
        <p:nvSpPr>
          <p:cNvPr id="15" name="Text 8"/>
          <p:cNvSpPr/>
          <p:nvPr/>
        </p:nvSpPr>
        <p:spPr>
          <a:xfrm>
            <a:off x="4242673" y="7680246"/>
            <a:ext cx="7268170" cy="553164"/>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Provide a brief overview of the plot, highlighting the major events and conflicts. Don't reveal too much detail, but provide enough information to give the reader a sense of the story.</a:t>
            </a:r>
            <a:endParaRPr lang="en-US" sz="1361" dirty="0"/>
          </a:p>
        </p:txBody>
      </p:sp>
      <p:pic>
        <p:nvPicPr>
          <p:cNvPr id="16" name="Image 5" descr="preencoded.png"/>
          <p:cNvPicPr>
            <a:picLocks noChangeAspect="1"/>
          </p:cNvPicPr>
          <p:nvPr/>
        </p:nvPicPr>
        <p:blipFill>
          <a:blip r:embed="rId8"/>
          <a:stretch>
            <a:fillRect/>
          </a:stretch>
        </p:blipFill>
        <p:spPr>
          <a:xfrm>
            <a:off x="3119437" y="8546425"/>
            <a:ext cx="864037" cy="1382554"/>
          </a:xfrm>
          <a:prstGeom prst="rect">
            <a:avLst/>
          </a:prstGeom>
        </p:spPr>
      </p:pic>
      <p:sp>
        <p:nvSpPr>
          <p:cNvPr id="17" name="Text 9"/>
          <p:cNvSpPr/>
          <p:nvPr/>
        </p:nvSpPr>
        <p:spPr>
          <a:xfrm>
            <a:off x="4242673" y="8719185"/>
            <a:ext cx="2053947" cy="240030"/>
          </a:xfrm>
          <a:prstGeom prst="rect">
            <a:avLst/>
          </a:prstGeom>
          <a:noFill/>
          <a:ln/>
        </p:spPr>
        <p:txBody>
          <a:bodyPr wrap="none" rtlCol="0" anchor="t"/>
          <a:lstStyle/>
          <a:p>
            <a:pPr marL="0" indent="0" algn="l">
              <a:lnSpc>
                <a:spcPts val="1890"/>
              </a:lnSpc>
              <a:buNone/>
            </a:pPr>
            <a:r>
              <a:rPr lang="en-US" sz="1512" b="1" dirty="0">
                <a:solidFill>
                  <a:srgbClr val="5372DF"/>
                </a:solidFill>
                <a:latin typeface="Spline Sans" pitchFamily="34" charset="0"/>
                <a:ea typeface="Spline Sans" pitchFamily="34" charset="-122"/>
                <a:cs typeface="Spline Sans" pitchFamily="34" charset="-120"/>
              </a:rPr>
              <a:t>Conclude with Themes</a:t>
            </a:r>
            <a:endParaRPr lang="en-US" sz="1512" dirty="0"/>
          </a:p>
        </p:txBody>
      </p:sp>
      <p:sp>
        <p:nvSpPr>
          <p:cNvPr id="18" name="Text 10"/>
          <p:cNvSpPr/>
          <p:nvPr/>
        </p:nvSpPr>
        <p:spPr>
          <a:xfrm>
            <a:off x="4242673" y="9062799"/>
            <a:ext cx="7268170" cy="553164"/>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End the synopsis by highlighting any major themes or ideas explored in the work. This will give the reader a deeper understanding of the story's meaning.</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445109"/>
          </a:xfrm>
          <a:prstGeom prst="rect">
            <a:avLst/>
          </a:prstGeom>
          <a:solidFill>
            <a:srgbClr val="0A081B">
              <a:alpha val="75000"/>
            </a:srgbClr>
          </a:solidFill>
          <a:ln/>
        </p:spPr>
      </p:sp>
      <p:pic>
        <p:nvPicPr>
          <p:cNvPr id="4" name="Image 1" descr="preencoded.png"/>
          <p:cNvPicPr>
            <a:picLocks noChangeAspect="1"/>
          </p:cNvPicPr>
          <p:nvPr/>
        </p:nvPicPr>
        <p:blipFill>
          <a:blip r:embed="rId4"/>
          <a:stretch>
            <a:fillRect/>
          </a:stretch>
        </p:blipFill>
        <p:spPr>
          <a:xfrm>
            <a:off x="0" y="0"/>
            <a:ext cx="5486400" cy="9445109"/>
          </a:xfrm>
          <a:prstGeom prst="rect">
            <a:avLst/>
          </a:prstGeom>
        </p:spPr>
      </p:pic>
      <p:sp>
        <p:nvSpPr>
          <p:cNvPr id="5" name="Text 1"/>
          <p:cNvSpPr/>
          <p:nvPr/>
        </p:nvSpPr>
        <p:spPr>
          <a:xfrm>
            <a:off x="6091238" y="475178"/>
            <a:ext cx="3840480" cy="480060"/>
          </a:xfrm>
          <a:prstGeom prst="rect">
            <a:avLst/>
          </a:prstGeom>
          <a:noFill/>
          <a:ln/>
        </p:spPr>
        <p:txBody>
          <a:bodyPr wrap="none" rtlCol="0" anchor="t"/>
          <a:lstStyle/>
          <a:p>
            <a:pPr marL="0" indent="0">
              <a:lnSpc>
                <a:spcPts val="3780"/>
              </a:lnSpc>
              <a:buNone/>
            </a:pPr>
            <a:r>
              <a:rPr lang="en-US" sz="3024" b="1" dirty="0">
                <a:solidFill>
                  <a:srgbClr val="F0FCFF"/>
                </a:solidFill>
                <a:latin typeface="Spline Sans" pitchFamily="34" charset="0"/>
                <a:ea typeface="Spline Sans" pitchFamily="34" charset="-122"/>
                <a:cs typeface="Spline Sans" pitchFamily="34" charset="-120"/>
              </a:rPr>
              <a:t>Paraphrasing</a:t>
            </a:r>
            <a:endParaRPr lang="en-US" sz="3024" dirty="0"/>
          </a:p>
        </p:txBody>
      </p:sp>
      <p:sp>
        <p:nvSpPr>
          <p:cNvPr id="6" name="Text 2"/>
          <p:cNvSpPr/>
          <p:nvPr/>
        </p:nvSpPr>
        <p:spPr>
          <a:xfrm>
            <a:off x="6091238" y="1214438"/>
            <a:ext cx="7934325" cy="829747"/>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Paraphrasing is a key element of effective condensation. It involves rewording a passage while preserving its meaning and intent. It helps us express complex ideas in simpler terms, making them more accessible to a wider audience.</a:t>
            </a:r>
            <a:endParaRPr lang="en-US" sz="1361" dirty="0"/>
          </a:p>
        </p:txBody>
      </p:sp>
      <p:pic>
        <p:nvPicPr>
          <p:cNvPr id="7" name="Image 2" descr="preencoded.png"/>
          <p:cNvPicPr>
            <a:picLocks noChangeAspect="1"/>
          </p:cNvPicPr>
          <p:nvPr/>
        </p:nvPicPr>
        <p:blipFill>
          <a:blip r:embed="rId5"/>
          <a:stretch>
            <a:fillRect/>
          </a:stretch>
        </p:blipFill>
        <p:spPr>
          <a:xfrm>
            <a:off x="6091238" y="2238494"/>
            <a:ext cx="431959" cy="431959"/>
          </a:xfrm>
          <a:prstGeom prst="rect">
            <a:avLst/>
          </a:prstGeom>
        </p:spPr>
      </p:pic>
      <p:sp>
        <p:nvSpPr>
          <p:cNvPr id="8" name="Text 3"/>
          <p:cNvSpPr/>
          <p:nvPr/>
        </p:nvSpPr>
        <p:spPr>
          <a:xfrm>
            <a:off x="6091238" y="2843213"/>
            <a:ext cx="1920240" cy="240030"/>
          </a:xfrm>
          <a:prstGeom prst="rect">
            <a:avLst/>
          </a:prstGeom>
          <a:noFill/>
          <a:ln/>
        </p:spPr>
        <p:txBody>
          <a:bodyPr wrap="none" rtlCol="0" anchor="t"/>
          <a:lstStyle/>
          <a:p>
            <a:pPr marL="0" indent="0" algn="l">
              <a:lnSpc>
                <a:spcPts val="1890"/>
              </a:lnSpc>
              <a:buNone/>
            </a:pPr>
            <a:r>
              <a:rPr lang="en-US" sz="1512" b="1" dirty="0">
                <a:solidFill>
                  <a:srgbClr val="16FFBB"/>
                </a:solidFill>
                <a:latin typeface="Spline Sans" pitchFamily="34" charset="0"/>
                <a:ea typeface="Spline Sans" pitchFamily="34" charset="-122"/>
                <a:cs typeface="Spline Sans" pitchFamily="34" charset="-120"/>
              </a:rPr>
              <a:t>Clarity</a:t>
            </a:r>
            <a:endParaRPr lang="en-US" sz="1512" dirty="0"/>
          </a:p>
        </p:txBody>
      </p:sp>
      <p:sp>
        <p:nvSpPr>
          <p:cNvPr id="9" name="Text 4"/>
          <p:cNvSpPr/>
          <p:nvPr/>
        </p:nvSpPr>
        <p:spPr>
          <a:xfrm>
            <a:off x="6091238" y="3186827"/>
            <a:ext cx="7934325" cy="276582"/>
          </a:xfrm>
          <a:prstGeom prst="rect">
            <a:avLst/>
          </a:prstGeom>
          <a:noFill/>
          <a:ln/>
        </p:spPr>
        <p:txBody>
          <a:bodyPr wrap="non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Paraphrasing can clarify complex concepts, making them easier to understand.</a:t>
            </a:r>
            <a:endParaRPr lang="en-US" sz="1361" dirty="0"/>
          </a:p>
        </p:txBody>
      </p:sp>
      <p:pic>
        <p:nvPicPr>
          <p:cNvPr id="10" name="Image 3" descr="preencoded.png"/>
          <p:cNvPicPr>
            <a:picLocks noChangeAspect="1"/>
          </p:cNvPicPr>
          <p:nvPr/>
        </p:nvPicPr>
        <p:blipFill>
          <a:blip r:embed="rId6"/>
          <a:stretch>
            <a:fillRect/>
          </a:stretch>
        </p:blipFill>
        <p:spPr>
          <a:xfrm>
            <a:off x="6091238" y="3981807"/>
            <a:ext cx="431959" cy="431959"/>
          </a:xfrm>
          <a:prstGeom prst="rect">
            <a:avLst/>
          </a:prstGeom>
        </p:spPr>
      </p:pic>
      <p:sp>
        <p:nvSpPr>
          <p:cNvPr id="11" name="Text 5"/>
          <p:cNvSpPr/>
          <p:nvPr/>
        </p:nvSpPr>
        <p:spPr>
          <a:xfrm>
            <a:off x="6091238" y="4586526"/>
            <a:ext cx="1920240" cy="240030"/>
          </a:xfrm>
          <a:prstGeom prst="rect">
            <a:avLst/>
          </a:prstGeom>
          <a:noFill/>
          <a:ln/>
        </p:spPr>
        <p:txBody>
          <a:bodyPr wrap="none" rtlCol="0" anchor="t"/>
          <a:lstStyle/>
          <a:p>
            <a:pPr marL="0" indent="0" algn="l">
              <a:lnSpc>
                <a:spcPts val="1890"/>
              </a:lnSpc>
              <a:buNone/>
            </a:pPr>
            <a:r>
              <a:rPr lang="en-US" sz="1512" b="1" dirty="0">
                <a:solidFill>
                  <a:srgbClr val="29DDDA"/>
                </a:solidFill>
                <a:latin typeface="Spline Sans" pitchFamily="34" charset="0"/>
                <a:ea typeface="Spline Sans" pitchFamily="34" charset="-122"/>
                <a:cs typeface="Spline Sans" pitchFamily="34" charset="-120"/>
              </a:rPr>
              <a:t>Originality</a:t>
            </a:r>
            <a:endParaRPr lang="en-US" sz="1512" dirty="0"/>
          </a:p>
        </p:txBody>
      </p:sp>
      <p:sp>
        <p:nvSpPr>
          <p:cNvPr id="12" name="Text 6"/>
          <p:cNvSpPr/>
          <p:nvPr/>
        </p:nvSpPr>
        <p:spPr>
          <a:xfrm>
            <a:off x="6091238" y="4930140"/>
            <a:ext cx="7934325" cy="276582"/>
          </a:xfrm>
          <a:prstGeom prst="rect">
            <a:avLst/>
          </a:prstGeom>
          <a:noFill/>
          <a:ln/>
        </p:spPr>
        <p:txBody>
          <a:bodyPr wrap="non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It helps avoid plagiarism by rewording ideas in your own words.</a:t>
            </a:r>
            <a:endParaRPr lang="en-US" sz="1361" dirty="0"/>
          </a:p>
        </p:txBody>
      </p:sp>
      <p:pic>
        <p:nvPicPr>
          <p:cNvPr id="13" name="Image 4" descr="preencoded.png"/>
          <p:cNvPicPr>
            <a:picLocks noChangeAspect="1"/>
          </p:cNvPicPr>
          <p:nvPr/>
        </p:nvPicPr>
        <p:blipFill>
          <a:blip r:embed="rId7"/>
          <a:stretch>
            <a:fillRect/>
          </a:stretch>
        </p:blipFill>
        <p:spPr>
          <a:xfrm>
            <a:off x="6091238" y="5725120"/>
            <a:ext cx="431959" cy="431959"/>
          </a:xfrm>
          <a:prstGeom prst="rect">
            <a:avLst/>
          </a:prstGeom>
        </p:spPr>
      </p:pic>
      <p:sp>
        <p:nvSpPr>
          <p:cNvPr id="14" name="Text 7"/>
          <p:cNvSpPr/>
          <p:nvPr/>
        </p:nvSpPr>
        <p:spPr>
          <a:xfrm>
            <a:off x="6091238" y="6329839"/>
            <a:ext cx="1920240" cy="240030"/>
          </a:xfrm>
          <a:prstGeom prst="rect">
            <a:avLst/>
          </a:prstGeom>
          <a:noFill/>
          <a:ln/>
        </p:spPr>
        <p:txBody>
          <a:bodyPr wrap="none" rtlCol="0" anchor="t"/>
          <a:lstStyle/>
          <a:p>
            <a:pPr marL="0" indent="0" algn="l">
              <a:lnSpc>
                <a:spcPts val="1890"/>
              </a:lnSpc>
              <a:buNone/>
            </a:pPr>
            <a:r>
              <a:rPr lang="en-US" sz="1512" b="1" dirty="0">
                <a:solidFill>
                  <a:srgbClr val="37A7E7"/>
                </a:solidFill>
                <a:latin typeface="Spline Sans" pitchFamily="34" charset="0"/>
                <a:ea typeface="Spline Sans" pitchFamily="34" charset="-122"/>
                <a:cs typeface="Spline Sans" pitchFamily="34" charset="-120"/>
              </a:rPr>
              <a:t>Conciseness</a:t>
            </a:r>
            <a:endParaRPr lang="en-US" sz="1512" dirty="0"/>
          </a:p>
        </p:txBody>
      </p:sp>
      <p:sp>
        <p:nvSpPr>
          <p:cNvPr id="15" name="Text 8"/>
          <p:cNvSpPr/>
          <p:nvPr/>
        </p:nvSpPr>
        <p:spPr>
          <a:xfrm>
            <a:off x="6091238" y="6673453"/>
            <a:ext cx="7934325" cy="276582"/>
          </a:xfrm>
          <a:prstGeom prst="rect">
            <a:avLst/>
          </a:prstGeom>
          <a:noFill/>
          <a:ln/>
        </p:spPr>
        <p:txBody>
          <a:bodyPr wrap="non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Paraphrasing allows you to condense information and eliminate unnecessary words.</a:t>
            </a:r>
            <a:endParaRPr lang="en-US" sz="1361" dirty="0"/>
          </a:p>
        </p:txBody>
      </p:sp>
      <p:pic>
        <p:nvPicPr>
          <p:cNvPr id="16" name="Image 5" descr="preencoded.png"/>
          <p:cNvPicPr>
            <a:picLocks noChangeAspect="1"/>
          </p:cNvPicPr>
          <p:nvPr/>
        </p:nvPicPr>
        <p:blipFill>
          <a:blip r:embed="rId8"/>
          <a:stretch>
            <a:fillRect/>
          </a:stretch>
        </p:blipFill>
        <p:spPr>
          <a:xfrm>
            <a:off x="6091238" y="7468433"/>
            <a:ext cx="431959" cy="431959"/>
          </a:xfrm>
          <a:prstGeom prst="rect">
            <a:avLst/>
          </a:prstGeom>
        </p:spPr>
      </p:pic>
      <p:sp>
        <p:nvSpPr>
          <p:cNvPr id="17" name="Text 9"/>
          <p:cNvSpPr/>
          <p:nvPr/>
        </p:nvSpPr>
        <p:spPr>
          <a:xfrm>
            <a:off x="6091238" y="8073152"/>
            <a:ext cx="1920240" cy="240030"/>
          </a:xfrm>
          <a:prstGeom prst="rect">
            <a:avLst/>
          </a:prstGeom>
          <a:noFill/>
          <a:ln/>
        </p:spPr>
        <p:txBody>
          <a:bodyPr wrap="none" rtlCol="0" anchor="t"/>
          <a:lstStyle/>
          <a:p>
            <a:pPr marL="0" indent="0" algn="l">
              <a:lnSpc>
                <a:spcPts val="1890"/>
              </a:lnSpc>
              <a:buNone/>
            </a:pPr>
            <a:r>
              <a:rPr lang="en-US" sz="1512" b="1" dirty="0">
                <a:solidFill>
                  <a:srgbClr val="5372DF"/>
                </a:solidFill>
                <a:latin typeface="Spline Sans" pitchFamily="34" charset="0"/>
                <a:ea typeface="Spline Sans" pitchFamily="34" charset="-122"/>
                <a:cs typeface="Spline Sans" pitchFamily="34" charset="-120"/>
              </a:rPr>
              <a:t>Audience</a:t>
            </a:r>
            <a:endParaRPr lang="en-US" sz="1512" dirty="0"/>
          </a:p>
        </p:txBody>
      </p:sp>
      <p:sp>
        <p:nvSpPr>
          <p:cNvPr id="18" name="Text 10"/>
          <p:cNvSpPr/>
          <p:nvPr/>
        </p:nvSpPr>
        <p:spPr>
          <a:xfrm>
            <a:off x="6091238" y="8416766"/>
            <a:ext cx="7934325" cy="553164"/>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It allows you to tailor information to your specific audience by using language that is appropriate for their level of understanding.</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772835"/>
            <a:ext cx="7934325" cy="960120"/>
          </a:xfrm>
          <a:prstGeom prst="rect">
            <a:avLst/>
          </a:prstGeom>
          <a:noFill/>
          <a:ln/>
        </p:spPr>
        <p:txBody>
          <a:bodyPr wrap="square" rtlCol="0" anchor="t"/>
          <a:lstStyle/>
          <a:p>
            <a:pPr marL="0" indent="0">
              <a:lnSpc>
                <a:spcPts val="3780"/>
              </a:lnSpc>
              <a:buNone/>
            </a:pPr>
            <a:r>
              <a:rPr lang="en-US" sz="3024" b="1" dirty="0">
                <a:solidFill>
                  <a:srgbClr val="F0FCFF"/>
                </a:solidFill>
                <a:latin typeface="Spline Sans" pitchFamily="34" charset="0"/>
                <a:ea typeface="Spline Sans" pitchFamily="34" charset="-122"/>
                <a:cs typeface="Spline Sans" pitchFamily="34" charset="-120"/>
              </a:rPr>
              <a:t>Art of Condensation: Some Working Principles</a:t>
            </a:r>
            <a:endParaRPr lang="en-US" sz="3024" dirty="0"/>
          </a:p>
        </p:txBody>
      </p:sp>
      <p:sp>
        <p:nvSpPr>
          <p:cNvPr id="6" name="Text 2"/>
          <p:cNvSpPr/>
          <p:nvPr/>
        </p:nvSpPr>
        <p:spPr>
          <a:xfrm>
            <a:off x="604837" y="1992154"/>
            <a:ext cx="7934325" cy="1106329"/>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Condensation is not just about reducing word count but about selecting the most essential information and expressing it effectively. This involves understanding the purpose of the original text, identifying the key points, and re-framing them in a clear and concise manner. Effective condensation requires careful analysis, strategic selection, and skillful writing.</a:t>
            </a:r>
            <a:endParaRPr lang="en-US" sz="1361" dirty="0"/>
          </a:p>
        </p:txBody>
      </p:sp>
      <p:sp>
        <p:nvSpPr>
          <p:cNvPr id="7" name="Shape 3"/>
          <p:cNvSpPr/>
          <p:nvPr/>
        </p:nvSpPr>
        <p:spPr>
          <a:xfrm>
            <a:off x="604837" y="3292793"/>
            <a:ext cx="7934325" cy="1272778"/>
          </a:xfrm>
          <a:prstGeom prst="roundRect">
            <a:avLst>
              <a:gd name="adj" fmla="val 24441"/>
            </a:avLst>
          </a:prstGeom>
          <a:solidFill>
            <a:srgbClr val="0A081B"/>
          </a:solidFill>
          <a:ln w="15240">
            <a:solidFill>
              <a:srgbClr val="E0E4E6"/>
            </a:solidFill>
            <a:prstDash val="solid"/>
          </a:ln>
        </p:spPr>
      </p:sp>
      <p:sp>
        <p:nvSpPr>
          <p:cNvPr id="8" name="Text 4"/>
          <p:cNvSpPr/>
          <p:nvPr/>
        </p:nvSpPr>
        <p:spPr>
          <a:xfrm>
            <a:off x="792837" y="3480792"/>
            <a:ext cx="2183130" cy="240030"/>
          </a:xfrm>
          <a:prstGeom prst="rect">
            <a:avLst/>
          </a:prstGeom>
          <a:noFill/>
          <a:ln/>
        </p:spPr>
        <p:txBody>
          <a:bodyPr wrap="none" rtlCol="0" anchor="t"/>
          <a:lstStyle/>
          <a:p>
            <a:pPr marL="0" indent="0">
              <a:lnSpc>
                <a:spcPts val="1890"/>
              </a:lnSpc>
              <a:buNone/>
            </a:pPr>
            <a:r>
              <a:rPr lang="en-US" sz="1512" b="1" dirty="0">
                <a:solidFill>
                  <a:srgbClr val="16FFBB"/>
                </a:solidFill>
                <a:latin typeface="Spline Sans" pitchFamily="34" charset="0"/>
                <a:ea typeface="Spline Sans" pitchFamily="34" charset="-122"/>
                <a:cs typeface="Spline Sans" pitchFamily="34" charset="-120"/>
              </a:rPr>
              <a:t>Understand the Purpose</a:t>
            </a:r>
            <a:endParaRPr lang="en-US" sz="1512" dirty="0"/>
          </a:p>
        </p:txBody>
      </p:sp>
      <p:sp>
        <p:nvSpPr>
          <p:cNvPr id="9" name="Text 5"/>
          <p:cNvSpPr/>
          <p:nvPr/>
        </p:nvSpPr>
        <p:spPr>
          <a:xfrm>
            <a:off x="792837" y="3824407"/>
            <a:ext cx="7558326" cy="553164"/>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Before condensing, ask yourself: What is the main message the author wants to convey? What is the intended audience? What are the key arguments or points being made?</a:t>
            </a:r>
            <a:endParaRPr lang="en-US" sz="1361" dirty="0"/>
          </a:p>
        </p:txBody>
      </p:sp>
      <p:sp>
        <p:nvSpPr>
          <p:cNvPr id="10" name="Shape 6"/>
          <p:cNvSpPr/>
          <p:nvPr/>
        </p:nvSpPr>
        <p:spPr>
          <a:xfrm>
            <a:off x="604837" y="4738330"/>
            <a:ext cx="7934325" cy="1272778"/>
          </a:xfrm>
          <a:prstGeom prst="roundRect">
            <a:avLst>
              <a:gd name="adj" fmla="val 24441"/>
            </a:avLst>
          </a:prstGeom>
          <a:solidFill>
            <a:srgbClr val="0A081B"/>
          </a:solidFill>
          <a:ln w="15240">
            <a:solidFill>
              <a:srgbClr val="E0E4E6"/>
            </a:solidFill>
            <a:prstDash val="solid"/>
          </a:ln>
        </p:spPr>
      </p:sp>
      <p:sp>
        <p:nvSpPr>
          <p:cNvPr id="11" name="Text 7"/>
          <p:cNvSpPr/>
          <p:nvPr/>
        </p:nvSpPr>
        <p:spPr>
          <a:xfrm>
            <a:off x="792837" y="4926330"/>
            <a:ext cx="1920240" cy="240030"/>
          </a:xfrm>
          <a:prstGeom prst="rect">
            <a:avLst/>
          </a:prstGeom>
          <a:noFill/>
          <a:ln/>
        </p:spPr>
        <p:txBody>
          <a:bodyPr wrap="none" rtlCol="0" anchor="t"/>
          <a:lstStyle/>
          <a:p>
            <a:pPr marL="0" indent="0">
              <a:lnSpc>
                <a:spcPts val="1890"/>
              </a:lnSpc>
              <a:buNone/>
            </a:pPr>
            <a:r>
              <a:rPr lang="en-US" sz="1512" b="1" dirty="0">
                <a:solidFill>
                  <a:srgbClr val="29DDDA"/>
                </a:solidFill>
                <a:latin typeface="Spline Sans" pitchFamily="34" charset="0"/>
                <a:ea typeface="Spline Sans" pitchFamily="34" charset="-122"/>
                <a:cs typeface="Spline Sans" pitchFamily="34" charset="-120"/>
              </a:rPr>
              <a:t>Identify Key Points</a:t>
            </a:r>
            <a:endParaRPr lang="en-US" sz="1512" dirty="0"/>
          </a:p>
        </p:txBody>
      </p:sp>
      <p:sp>
        <p:nvSpPr>
          <p:cNvPr id="12" name="Text 8"/>
          <p:cNvSpPr/>
          <p:nvPr/>
        </p:nvSpPr>
        <p:spPr>
          <a:xfrm>
            <a:off x="792837" y="5269944"/>
            <a:ext cx="7558326" cy="553164"/>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Read the original text carefully, paying attention to the main ideas, supporting evidence, and any significant conclusions drawn.</a:t>
            </a:r>
            <a:endParaRPr lang="en-US" sz="1361" dirty="0"/>
          </a:p>
        </p:txBody>
      </p:sp>
      <p:sp>
        <p:nvSpPr>
          <p:cNvPr id="13" name="Shape 9"/>
          <p:cNvSpPr/>
          <p:nvPr/>
        </p:nvSpPr>
        <p:spPr>
          <a:xfrm>
            <a:off x="604837" y="6183868"/>
            <a:ext cx="7934325" cy="1272778"/>
          </a:xfrm>
          <a:prstGeom prst="roundRect">
            <a:avLst>
              <a:gd name="adj" fmla="val 24441"/>
            </a:avLst>
          </a:prstGeom>
          <a:solidFill>
            <a:srgbClr val="0A081B"/>
          </a:solidFill>
          <a:ln w="15240">
            <a:solidFill>
              <a:srgbClr val="E0E4E6"/>
            </a:solidFill>
            <a:prstDash val="solid"/>
          </a:ln>
        </p:spPr>
      </p:sp>
      <p:sp>
        <p:nvSpPr>
          <p:cNvPr id="14" name="Text 10"/>
          <p:cNvSpPr/>
          <p:nvPr/>
        </p:nvSpPr>
        <p:spPr>
          <a:xfrm>
            <a:off x="792837" y="6371868"/>
            <a:ext cx="2201347" cy="240030"/>
          </a:xfrm>
          <a:prstGeom prst="rect">
            <a:avLst/>
          </a:prstGeom>
          <a:noFill/>
          <a:ln/>
        </p:spPr>
        <p:txBody>
          <a:bodyPr wrap="none" rtlCol="0" anchor="t"/>
          <a:lstStyle/>
          <a:p>
            <a:pPr marL="0" indent="0">
              <a:lnSpc>
                <a:spcPts val="1890"/>
              </a:lnSpc>
              <a:buNone/>
            </a:pPr>
            <a:r>
              <a:rPr lang="en-US" sz="1512" b="1" dirty="0">
                <a:solidFill>
                  <a:srgbClr val="37A7E7"/>
                </a:solidFill>
                <a:latin typeface="Spline Sans" pitchFamily="34" charset="0"/>
                <a:ea typeface="Spline Sans" pitchFamily="34" charset="-122"/>
                <a:cs typeface="Spline Sans" pitchFamily="34" charset="-120"/>
              </a:rPr>
              <a:t>Reframe and Summarize</a:t>
            </a:r>
            <a:endParaRPr lang="en-US" sz="1512" dirty="0"/>
          </a:p>
        </p:txBody>
      </p:sp>
      <p:sp>
        <p:nvSpPr>
          <p:cNvPr id="15" name="Text 11"/>
          <p:cNvSpPr/>
          <p:nvPr/>
        </p:nvSpPr>
        <p:spPr>
          <a:xfrm>
            <a:off x="792837" y="6715482"/>
            <a:ext cx="7558326" cy="553164"/>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Re-express the key points in your own words, ensuring that you maintain the original meaning and intent. Eliminate unnecessary details and focus on the most important information.</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412129"/>
          </a:xfrm>
          <a:prstGeom prst="rect">
            <a:avLst/>
          </a:prstGeom>
          <a:solidFill>
            <a:srgbClr val="0A081B">
              <a:alpha val="75000"/>
            </a:srgbClr>
          </a:solidFill>
          <a:ln/>
        </p:spPr>
      </p:sp>
      <p:sp>
        <p:nvSpPr>
          <p:cNvPr id="4" name="Text 1"/>
          <p:cNvSpPr/>
          <p:nvPr/>
        </p:nvSpPr>
        <p:spPr>
          <a:xfrm>
            <a:off x="3119437" y="475178"/>
            <a:ext cx="6821805" cy="480060"/>
          </a:xfrm>
          <a:prstGeom prst="rect">
            <a:avLst/>
          </a:prstGeom>
          <a:noFill/>
          <a:ln/>
        </p:spPr>
        <p:txBody>
          <a:bodyPr wrap="none" rtlCol="0" anchor="t"/>
          <a:lstStyle/>
          <a:p>
            <a:pPr marL="0" indent="0">
              <a:lnSpc>
                <a:spcPts val="3780"/>
              </a:lnSpc>
              <a:buNone/>
            </a:pPr>
            <a:r>
              <a:rPr lang="en-US" sz="3024" b="1" dirty="0">
                <a:solidFill>
                  <a:srgbClr val="F0FCFF"/>
                </a:solidFill>
                <a:latin typeface="Spline Sans" pitchFamily="34" charset="0"/>
                <a:ea typeface="Spline Sans" pitchFamily="34" charset="-122"/>
                <a:cs typeface="Spline Sans" pitchFamily="34" charset="-120"/>
              </a:rPr>
              <a:t>Seven-Step Ladder of Communication</a:t>
            </a:r>
            <a:endParaRPr lang="en-US" sz="3024" dirty="0"/>
          </a:p>
        </p:txBody>
      </p:sp>
      <p:sp>
        <p:nvSpPr>
          <p:cNvPr id="5" name="Text 2"/>
          <p:cNvSpPr/>
          <p:nvPr/>
        </p:nvSpPr>
        <p:spPr>
          <a:xfrm>
            <a:off x="3119437" y="1300877"/>
            <a:ext cx="8391406" cy="829747"/>
          </a:xfrm>
          <a:prstGeom prst="rect">
            <a:avLst/>
          </a:prstGeom>
          <a:noFill/>
          <a:ln/>
        </p:spPr>
        <p:txBody>
          <a:bodyPr wrap="square" rtlCol="0" anchor="t"/>
          <a:lstStyle/>
          <a:p>
            <a:pPr marL="0" indent="0">
              <a:lnSpc>
                <a:spcPts val="2177"/>
              </a:lnSpc>
              <a:buNone/>
            </a:pPr>
            <a:r>
              <a:rPr lang="en-US" sz="1361" dirty="0">
                <a:solidFill>
                  <a:srgbClr val="E0E4E6"/>
                </a:solidFill>
                <a:latin typeface="Barlow" pitchFamily="34" charset="0"/>
                <a:ea typeface="Barlow" pitchFamily="34" charset="-122"/>
                <a:cs typeface="Barlow" pitchFamily="34" charset="-120"/>
              </a:rPr>
              <a:t>The seven-step ladder of communication offers a framework for understanding the process of conveying information. This model suggests that communication progresses from basic information to increasingly complex and abstract ideas, requiring greater levels of condensation as the communication moves up the ladder.</a:t>
            </a:r>
            <a:endParaRPr lang="en-US" sz="1361" dirty="0"/>
          </a:p>
        </p:txBody>
      </p:sp>
      <p:sp>
        <p:nvSpPr>
          <p:cNvPr id="6" name="Shape 3"/>
          <p:cNvSpPr/>
          <p:nvPr/>
        </p:nvSpPr>
        <p:spPr>
          <a:xfrm>
            <a:off x="7304365" y="2324933"/>
            <a:ext cx="21550" cy="6612017"/>
          </a:xfrm>
          <a:prstGeom prst="rect">
            <a:avLst/>
          </a:prstGeom>
          <a:solidFill>
            <a:srgbClr val="302E41"/>
          </a:solidFill>
          <a:ln/>
        </p:spPr>
      </p:sp>
      <p:sp>
        <p:nvSpPr>
          <p:cNvPr id="7" name="Shape 4"/>
          <p:cNvSpPr/>
          <p:nvPr/>
        </p:nvSpPr>
        <p:spPr>
          <a:xfrm>
            <a:off x="6515874" y="2702778"/>
            <a:ext cx="604837" cy="21550"/>
          </a:xfrm>
          <a:prstGeom prst="rect">
            <a:avLst/>
          </a:prstGeom>
          <a:solidFill>
            <a:srgbClr val="16FFBB"/>
          </a:solidFill>
          <a:ln/>
        </p:spPr>
      </p:sp>
      <p:sp>
        <p:nvSpPr>
          <p:cNvPr id="8" name="Shape 5"/>
          <p:cNvSpPr/>
          <p:nvPr/>
        </p:nvSpPr>
        <p:spPr>
          <a:xfrm>
            <a:off x="7120711" y="2519243"/>
            <a:ext cx="388739" cy="388739"/>
          </a:xfrm>
          <a:prstGeom prst="roundRect">
            <a:avLst>
              <a:gd name="adj" fmla="val 80023"/>
            </a:avLst>
          </a:prstGeom>
          <a:solidFill>
            <a:srgbClr val="0A081B"/>
          </a:solidFill>
          <a:ln w="15240">
            <a:solidFill>
              <a:srgbClr val="E0E4E6"/>
            </a:solidFill>
            <a:prstDash val="solid"/>
          </a:ln>
        </p:spPr>
      </p:sp>
      <p:sp>
        <p:nvSpPr>
          <p:cNvPr id="9" name="Text 6"/>
          <p:cNvSpPr/>
          <p:nvPr/>
        </p:nvSpPr>
        <p:spPr>
          <a:xfrm>
            <a:off x="7265253" y="2598420"/>
            <a:ext cx="99655" cy="230386"/>
          </a:xfrm>
          <a:prstGeom prst="rect">
            <a:avLst/>
          </a:prstGeom>
          <a:noFill/>
          <a:ln/>
        </p:spPr>
        <p:txBody>
          <a:bodyPr wrap="none" rtlCol="0" anchor="t"/>
          <a:lstStyle/>
          <a:p>
            <a:pPr marL="0" indent="0" algn="ctr">
              <a:lnSpc>
                <a:spcPts val="1814"/>
              </a:lnSpc>
              <a:buNone/>
            </a:pPr>
            <a:r>
              <a:rPr lang="en-US" sz="1814" b="1" dirty="0">
                <a:solidFill>
                  <a:srgbClr val="16FFBB"/>
                </a:solidFill>
                <a:latin typeface="Spline Sans" pitchFamily="34" charset="0"/>
                <a:ea typeface="Spline Sans" pitchFamily="34" charset="-122"/>
                <a:cs typeface="Spline Sans" pitchFamily="34" charset="-120"/>
              </a:rPr>
              <a:t>1</a:t>
            </a:r>
            <a:endParaRPr lang="en-US" sz="1814" dirty="0"/>
          </a:p>
        </p:txBody>
      </p:sp>
      <p:sp>
        <p:nvSpPr>
          <p:cNvPr id="10" name="Text 7"/>
          <p:cNvSpPr/>
          <p:nvPr/>
        </p:nvSpPr>
        <p:spPr>
          <a:xfrm>
            <a:off x="4444365" y="2497693"/>
            <a:ext cx="1920240" cy="240030"/>
          </a:xfrm>
          <a:prstGeom prst="rect">
            <a:avLst/>
          </a:prstGeom>
          <a:noFill/>
          <a:ln/>
        </p:spPr>
        <p:txBody>
          <a:bodyPr wrap="none" rtlCol="0" anchor="t"/>
          <a:lstStyle/>
          <a:p>
            <a:pPr marL="0" indent="0" algn="r">
              <a:lnSpc>
                <a:spcPts val="1890"/>
              </a:lnSpc>
              <a:buNone/>
            </a:pPr>
            <a:r>
              <a:rPr lang="en-US" sz="1512" b="1" dirty="0">
                <a:solidFill>
                  <a:srgbClr val="16FFBB"/>
                </a:solidFill>
                <a:latin typeface="Spline Sans" pitchFamily="34" charset="0"/>
                <a:ea typeface="Spline Sans" pitchFamily="34" charset="-122"/>
                <a:cs typeface="Spline Sans" pitchFamily="34" charset="-120"/>
              </a:rPr>
              <a:t>Step 1: Facts</a:t>
            </a:r>
            <a:endParaRPr lang="en-US" sz="1512" dirty="0"/>
          </a:p>
        </p:txBody>
      </p:sp>
      <p:sp>
        <p:nvSpPr>
          <p:cNvPr id="11" name="Text 8"/>
          <p:cNvSpPr/>
          <p:nvPr/>
        </p:nvSpPr>
        <p:spPr>
          <a:xfrm>
            <a:off x="3119437" y="2841308"/>
            <a:ext cx="3245168" cy="829747"/>
          </a:xfrm>
          <a:prstGeom prst="rect">
            <a:avLst/>
          </a:prstGeom>
          <a:noFill/>
          <a:ln/>
        </p:spPr>
        <p:txBody>
          <a:bodyPr wrap="square" rtlCol="0" anchor="t"/>
          <a:lstStyle/>
          <a:p>
            <a:pPr marL="0" indent="0" algn="r">
              <a:lnSpc>
                <a:spcPts val="2177"/>
              </a:lnSpc>
              <a:buNone/>
            </a:pPr>
            <a:r>
              <a:rPr lang="en-US" sz="1361" dirty="0">
                <a:solidFill>
                  <a:srgbClr val="E0E4E6"/>
                </a:solidFill>
                <a:latin typeface="Barlow" pitchFamily="34" charset="0"/>
                <a:ea typeface="Barlow" pitchFamily="34" charset="-122"/>
                <a:cs typeface="Barlow" pitchFamily="34" charset="-120"/>
              </a:rPr>
              <a:t>Start with simple, objective facts and basic information. This is the foundation of effective communication.</a:t>
            </a:r>
            <a:endParaRPr lang="en-US" sz="1361" dirty="0"/>
          </a:p>
        </p:txBody>
      </p:sp>
      <p:sp>
        <p:nvSpPr>
          <p:cNvPr id="12" name="Shape 9"/>
          <p:cNvSpPr/>
          <p:nvPr/>
        </p:nvSpPr>
        <p:spPr>
          <a:xfrm>
            <a:off x="7509450" y="3566815"/>
            <a:ext cx="604837" cy="21550"/>
          </a:xfrm>
          <a:prstGeom prst="rect">
            <a:avLst/>
          </a:prstGeom>
          <a:solidFill>
            <a:srgbClr val="29DDDA"/>
          </a:solidFill>
          <a:ln/>
        </p:spPr>
      </p:sp>
      <p:sp>
        <p:nvSpPr>
          <p:cNvPr id="13" name="Shape 10"/>
          <p:cNvSpPr/>
          <p:nvPr/>
        </p:nvSpPr>
        <p:spPr>
          <a:xfrm>
            <a:off x="7120711" y="3383280"/>
            <a:ext cx="388739" cy="388739"/>
          </a:xfrm>
          <a:prstGeom prst="roundRect">
            <a:avLst>
              <a:gd name="adj" fmla="val 80023"/>
            </a:avLst>
          </a:prstGeom>
          <a:solidFill>
            <a:srgbClr val="0A081B"/>
          </a:solidFill>
          <a:ln w="15240">
            <a:solidFill>
              <a:srgbClr val="E0E4E6"/>
            </a:solidFill>
            <a:prstDash val="solid"/>
          </a:ln>
        </p:spPr>
      </p:sp>
      <p:sp>
        <p:nvSpPr>
          <p:cNvPr id="14" name="Text 11"/>
          <p:cNvSpPr/>
          <p:nvPr/>
        </p:nvSpPr>
        <p:spPr>
          <a:xfrm>
            <a:off x="7250966" y="3462457"/>
            <a:ext cx="128111" cy="230386"/>
          </a:xfrm>
          <a:prstGeom prst="rect">
            <a:avLst/>
          </a:prstGeom>
          <a:noFill/>
          <a:ln/>
        </p:spPr>
        <p:txBody>
          <a:bodyPr wrap="none" rtlCol="0" anchor="t"/>
          <a:lstStyle/>
          <a:p>
            <a:pPr marL="0" indent="0" algn="ctr">
              <a:lnSpc>
                <a:spcPts val="1814"/>
              </a:lnSpc>
              <a:buNone/>
            </a:pPr>
            <a:r>
              <a:rPr lang="en-US" sz="1814" b="1" dirty="0">
                <a:solidFill>
                  <a:srgbClr val="29DDDA"/>
                </a:solidFill>
                <a:latin typeface="Spline Sans" pitchFamily="34" charset="0"/>
                <a:ea typeface="Spline Sans" pitchFamily="34" charset="-122"/>
                <a:cs typeface="Spline Sans" pitchFamily="34" charset="-120"/>
              </a:rPr>
              <a:t>2</a:t>
            </a:r>
            <a:endParaRPr lang="en-US" sz="1814" dirty="0"/>
          </a:p>
        </p:txBody>
      </p:sp>
      <p:sp>
        <p:nvSpPr>
          <p:cNvPr id="15" name="Text 12"/>
          <p:cNvSpPr/>
          <p:nvPr/>
        </p:nvSpPr>
        <p:spPr>
          <a:xfrm>
            <a:off x="8265557" y="3361730"/>
            <a:ext cx="1920240" cy="240030"/>
          </a:xfrm>
          <a:prstGeom prst="rect">
            <a:avLst/>
          </a:prstGeom>
          <a:noFill/>
          <a:ln/>
        </p:spPr>
        <p:txBody>
          <a:bodyPr wrap="none" rtlCol="0" anchor="t"/>
          <a:lstStyle/>
          <a:p>
            <a:pPr marL="0" indent="0" algn="l">
              <a:lnSpc>
                <a:spcPts val="1890"/>
              </a:lnSpc>
              <a:buNone/>
            </a:pPr>
            <a:r>
              <a:rPr lang="en-US" sz="1512" b="1" dirty="0">
                <a:solidFill>
                  <a:srgbClr val="29DDDA"/>
                </a:solidFill>
                <a:latin typeface="Spline Sans" pitchFamily="34" charset="0"/>
                <a:ea typeface="Spline Sans" pitchFamily="34" charset="-122"/>
                <a:cs typeface="Spline Sans" pitchFamily="34" charset="-120"/>
              </a:rPr>
              <a:t>Step 2: Definitions</a:t>
            </a:r>
            <a:endParaRPr lang="en-US" sz="1512" dirty="0"/>
          </a:p>
        </p:txBody>
      </p:sp>
      <p:sp>
        <p:nvSpPr>
          <p:cNvPr id="16" name="Text 13"/>
          <p:cNvSpPr/>
          <p:nvPr/>
        </p:nvSpPr>
        <p:spPr>
          <a:xfrm>
            <a:off x="8265557" y="3705344"/>
            <a:ext cx="3245287" cy="829747"/>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Define key terms and concepts, ensuring that both the sender and receiver understand the shared vocabulary.</a:t>
            </a:r>
            <a:endParaRPr lang="en-US" sz="1361" dirty="0"/>
          </a:p>
        </p:txBody>
      </p:sp>
      <p:sp>
        <p:nvSpPr>
          <p:cNvPr id="17" name="Shape 14"/>
          <p:cNvSpPr/>
          <p:nvPr/>
        </p:nvSpPr>
        <p:spPr>
          <a:xfrm>
            <a:off x="6515874" y="4412635"/>
            <a:ext cx="604837" cy="21550"/>
          </a:xfrm>
          <a:prstGeom prst="rect">
            <a:avLst/>
          </a:prstGeom>
          <a:solidFill>
            <a:srgbClr val="37A7E7"/>
          </a:solidFill>
          <a:ln/>
        </p:spPr>
      </p:sp>
      <p:sp>
        <p:nvSpPr>
          <p:cNvPr id="18" name="Shape 15"/>
          <p:cNvSpPr/>
          <p:nvPr/>
        </p:nvSpPr>
        <p:spPr>
          <a:xfrm>
            <a:off x="7120711" y="4229100"/>
            <a:ext cx="388739" cy="388739"/>
          </a:xfrm>
          <a:prstGeom prst="roundRect">
            <a:avLst>
              <a:gd name="adj" fmla="val 80023"/>
            </a:avLst>
          </a:prstGeom>
          <a:solidFill>
            <a:srgbClr val="0A081B"/>
          </a:solidFill>
          <a:ln w="15240">
            <a:solidFill>
              <a:srgbClr val="E0E4E6"/>
            </a:solidFill>
            <a:prstDash val="solid"/>
          </a:ln>
        </p:spPr>
      </p:sp>
      <p:sp>
        <p:nvSpPr>
          <p:cNvPr id="19" name="Text 16"/>
          <p:cNvSpPr/>
          <p:nvPr/>
        </p:nvSpPr>
        <p:spPr>
          <a:xfrm>
            <a:off x="7247632" y="4308277"/>
            <a:ext cx="134898" cy="230386"/>
          </a:xfrm>
          <a:prstGeom prst="rect">
            <a:avLst/>
          </a:prstGeom>
          <a:noFill/>
          <a:ln/>
        </p:spPr>
        <p:txBody>
          <a:bodyPr wrap="none" rtlCol="0" anchor="t"/>
          <a:lstStyle/>
          <a:p>
            <a:pPr marL="0" indent="0" algn="ctr">
              <a:lnSpc>
                <a:spcPts val="1814"/>
              </a:lnSpc>
              <a:buNone/>
            </a:pPr>
            <a:r>
              <a:rPr lang="en-US" sz="1814" b="1" dirty="0">
                <a:solidFill>
                  <a:srgbClr val="37A7E7"/>
                </a:solidFill>
                <a:latin typeface="Spline Sans" pitchFamily="34" charset="0"/>
                <a:ea typeface="Spline Sans" pitchFamily="34" charset="-122"/>
                <a:cs typeface="Spline Sans" pitchFamily="34" charset="-120"/>
              </a:rPr>
              <a:t>3</a:t>
            </a:r>
            <a:endParaRPr lang="en-US" sz="1814" dirty="0"/>
          </a:p>
        </p:txBody>
      </p:sp>
      <p:sp>
        <p:nvSpPr>
          <p:cNvPr id="20" name="Text 17"/>
          <p:cNvSpPr/>
          <p:nvPr/>
        </p:nvSpPr>
        <p:spPr>
          <a:xfrm>
            <a:off x="4444365" y="4207550"/>
            <a:ext cx="1920240" cy="240030"/>
          </a:xfrm>
          <a:prstGeom prst="rect">
            <a:avLst/>
          </a:prstGeom>
          <a:noFill/>
          <a:ln/>
        </p:spPr>
        <p:txBody>
          <a:bodyPr wrap="none" rtlCol="0" anchor="t"/>
          <a:lstStyle/>
          <a:p>
            <a:pPr marL="0" indent="0" algn="r">
              <a:lnSpc>
                <a:spcPts val="1890"/>
              </a:lnSpc>
              <a:buNone/>
            </a:pPr>
            <a:r>
              <a:rPr lang="en-US" sz="1512" b="1" dirty="0">
                <a:solidFill>
                  <a:srgbClr val="37A7E7"/>
                </a:solidFill>
                <a:latin typeface="Spline Sans" pitchFamily="34" charset="0"/>
                <a:ea typeface="Spline Sans" pitchFamily="34" charset="-122"/>
                <a:cs typeface="Spline Sans" pitchFamily="34" charset="-120"/>
              </a:rPr>
              <a:t>Step 3: Descriptions</a:t>
            </a:r>
            <a:endParaRPr lang="en-US" sz="1512" dirty="0"/>
          </a:p>
        </p:txBody>
      </p:sp>
      <p:sp>
        <p:nvSpPr>
          <p:cNvPr id="21" name="Text 18"/>
          <p:cNvSpPr/>
          <p:nvPr/>
        </p:nvSpPr>
        <p:spPr>
          <a:xfrm>
            <a:off x="3119437" y="4551164"/>
            <a:ext cx="3245168" cy="829747"/>
          </a:xfrm>
          <a:prstGeom prst="rect">
            <a:avLst/>
          </a:prstGeom>
          <a:noFill/>
          <a:ln/>
        </p:spPr>
        <p:txBody>
          <a:bodyPr wrap="square" rtlCol="0" anchor="t"/>
          <a:lstStyle/>
          <a:p>
            <a:pPr marL="0" indent="0" algn="r">
              <a:lnSpc>
                <a:spcPts val="2177"/>
              </a:lnSpc>
              <a:buNone/>
            </a:pPr>
            <a:r>
              <a:rPr lang="en-US" sz="1361" dirty="0">
                <a:solidFill>
                  <a:srgbClr val="E0E4E6"/>
                </a:solidFill>
                <a:latin typeface="Barlow" pitchFamily="34" charset="0"/>
                <a:ea typeface="Barlow" pitchFamily="34" charset="-122"/>
                <a:cs typeface="Barlow" pitchFamily="34" charset="-120"/>
              </a:rPr>
              <a:t>Provide detailed descriptions of objects, events, or processes, using vivid language and sensory details.</a:t>
            </a:r>
            <a:endParaRPr lang="en-US" sz="1361" dirty="0"/>
          </a:p>
        </p:txBody>
      </p:sp>
      <p:sp>
        <p:nvSpPr>
          <p:cNvPr id="22" name="Shape 19"/>
          <p:cNvSpPr/>
          <p:nvPr/>
        </p:nvSpPr>
        <p:spPr>
          <a:xfrm>
            <a:off x="7509450" y="5258455"/>
            <a:ext cx="604837" cy="21550"/>
          </a:xfrm>
          <a:prstGeom prst="rect">
            <a:avLst/>
          </a:prstGeom>
          <a:solidFill>
            <a:srgbClr val="5372DF"/>
          </a:solidFill>
          <a:ln/>
        </p:spPr>
      </p:sp>
      <p:sp>
        <p:nvSpPr>
          <p:cNvPr id="23" name="Shape 20"/>
          <p:cNvSpPr/>
          <p:nvPr/>
        </p:nvSpPr>
        <p:spPr>
          <a:xfrm>
            <a:off x="7120711" y="5074920"/>
            <a:ext cx="388739" cy="388739"/>
          </a:xfrm>
          <a:prstGeom prst="roundRect">
            <a:avLst>
              <a:gd name="adj" fmla="val 80023"/>
            </a:avLst>
          </a:prstGeom>
          <a:solidFill>
            <a:srgbClr val="0A081B"/>
          </a:solidFill>
          <a:ln w="15240">
            <a:solidFill>
              <a:srgbClr val="E0E4E6"/>
            </a:solidFill>
            <a:prstDash val="solid"/>
          </a:ln>
        </p:spPr>
      </p:sp>
      <p:sp>
        <p:nvSpPr>
          <p:cNvPr id="24" name="Text 21"/>
          <p:cNvSpPr/>
          <p:nvPr/>
        </p:nvSpPr>
        <p:spPr>
          <a:xfrm>
            <a:off x="7249894" y="5154097"/>
            <a:ext cx="130254" cy="230386"/>
          </a:xfrm>
          <a:prstGeom prst="rect">
            <a:avLst/>
          </a:prstGeom>
          <a:noFill/>
          <a:ln/>
        </p:spPr>
        <p:txBody>
          <a:bodyPr wrap="none" rtlCol="0" anchor="t"/>
          <a:lstStyle/>
          <a:p>
            <a:pPr marL="0" indent="0" algn="ctr">
              <a:lnSpc>
                <a:spcPts val="1814"/>
              </a:lnSpc>
              <a:buNone/>
            </a:pPr>
            <a:r>
              <a:rPr lang="en-US" sz="1814" b="1" dirty="0">
                <a:solidFill>
                  <a:srgbClr val="5372DF"/>
                </a:solidFill>
                <a:latin typeface="Spline Sans" pitchFamily="34" charset="0"/>
                <a:ea typeface="Spline Sans" pitchFamily="34" charset="-122"/>
                <a:cs typeface="Spline Sans" pitchFamily="34" charset="-120"/>
              </a:rPr>
              <a:t>4</a:t>
            </a:r>
            <a:endParaRPr lang="en-US" sz="1814" dirty="0"/>
          </a:p>
        </p:txBody>
      </p:sp>
      <p:sp>
        <p:nvSpPr>
          <p:cNvPr id="25" name="Text 22"/>
          <p:cNvSpPr/>
          <p:nvPr/>
        </p:nvSpPr>
        <p:spPr>
          <a:xfrm>
            <a:off x="8265557" y="5053370"/>
            <a:ext cx="1920240" cy="240030"/>
          </a:xfrm>
          <a:prstGeom prst="rect">
            <a:avLst/>
          </a:prstGeom>
          <a:noFill/>
          <a:ln/>
        </p:spPr>
        <p:txBody>
          <a:bodyPr wrap="none" rtlCol="0" anchor="t"/>
          <a:lstStyle/>
          <a:p>
            <a:pPr marL="0" indent="0" algn="l">
              <a:lnSpc>
                <a:spcPts val="1890"/>
              </a:lnSpc>
              <a:buNone/>
            </a:pPr>
            <a:r>
              <a:rPr lang="en-US" sz="1512" b="1" dirty="0">
                <a:solidFill>
                  <a:srgbClr val="5372DF"/>
                </a:solidFill>
                <a:latin typeface="Spline Sans" pitchFamily="34" charset="0"/>
                <a:ea typeface="Spline Sans" pitchFamily="34" charset="-122"/>
                <a:cs typeface="Spline Sans" pitchFamily="34" charset="-120"/>
              </a:rPr>
              <a:t>Step 4: Explanations</a:t>
            </a:r>
            <a:endParaRPr lang="en-US" sz="1512" dirty="0"/>
          </a:p>
        </p:txBody>
      </p:sp>
      <p:sp>
        <p:nvSpPr>
          <p:cNvPr id="26" name="Text 23"/>
          <p:cNvSpPr/>
          <p:nvPr/>
        </p:nvSpPr>
        <p:spPr>
          <a:xfrm>
            <a:off x="8265557" y="5396984"/>
            <a:ext cx="3245287" cy="829747"/>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Explain how things work, why things happen, and the underlying reasons behind observed phenomena.</a:t>
            </a:r>
            <a:endParaRPr lang="en-US" sz="1361" dirty="0"/>
          </a:p>
        </p:txBody>
      </p:sp>
      <p:sp>
        <p:nvSpPr>
          <p:cNvPr id="27" name="Shape 24"/>
          <p:cNvSpPr/>
          <p:nvPr/>
        </p:nvSpPr>
        <p:spPr>
          <a:xfrm>
            <a:off x="6515874" y="6104275"/>
            <a:ext cx="604837" cy="21550"/>
          </a:xfrm>
          <a:prstGeom prst="rect">
            <a:avLst/>
          </a:prstGeom>
          <a:solidFill>
            <a:srgbClr val="16FFBB"/>
          </a:solidFill>
          <a:ln/>
        </p:spPr>
      </p:sp>
      <p:sp>
        <p:nvSpPr>
          <p:cNvPr id="28" name="Shape 25"/>
          <p:cNvSpPr/>
          <p:nvPr/>
        </p:nvSpPr>
        <p:spPr>
          <a:xfrm>
            <a:off x="7120711" y="5920740"/>
            <a:ext cx="388739" cy="388739"/>
          </a:xfrm>
          <a:prstGeom prst="roundRect">
            <a:avLst>
              <a:gd name="adj" fmla="val 80023"/>
            </a:avLst>
          </a:prstGeom>
          <a:solidFill>
            <a:srgbClr val="0A081B"/>
          </a:solidFill>
          <a:ln w="15240">
            <a:solidFill>
              <a:srgbClr val="E0E4E6"/>
            </a:solidFill>
            <a:prstDash val="solid"/>
          </a:ln>
        </p:spPr>
      </p:sp>
      <p:sp>
        <p:nvSpPr>
          <p:cNvPr id="29" name="Text 26"/>
          <p:cNvSpPr/>
          <p:nvPr/>
        </p:nvSpPr>
        <p:spPr>
          <a:xfrm>
            <a:off x="7250132" y="5999917"/>
            <a:ext cx="129897" cy="230386"/>
          </a:xfrm>
          <a:prstGeom prst="rect">
            <a:avLst/>
          </a:prstGeom>
          <a:noFill/>
          <a:ln/>
        </p:spPr>
        <p:txBody>
          <a:bodyPr wrap="none" rtlCol="0" anchor="t"/>
          <a:lstStyle/>
          <a:p>
            <a:pPr marL="0" indent="0" algn="ctr">
              <a:lnSpc>
                <a:spcPts val="1814"/>
              </a:lnSpc>
              <a:buNone/>
            </a:pPr>
            <a:r>
              <a:rPr lang="en-US" sz="1814" b="1" dirty="0">
                <a:solidFill>
                  <a:srgbClr val="16FFBB"/>
                </a:solidFill>
                <a:latin typeface="Spline Sans" pitchFamily="34" charset="0"/>
                <a:ea typeface="Spline Sans" pitchFamily="34" charset="-122"/>
                <a:cs typeface="Spline Sans" pitchFamily="34" charset="-120"/>
              </a:rPr>
              <a:t>5</a:t>
            </a:r>
            <a:endParaRPr lang="en-US" sz="1814" dirty="0"/>
          </a:p>
        </p:txBody>
      </p:sp>
      <p:sp>
        <p:nvSpPr>
          <p:cNvPr id="30" name="Text 27"/>
          <p:cNvSpPr/>
          <p:nvPr/>
        </p:nvSpPr>
        <p:spPr>
          <a:xfrm>
            <a:off x="4351020" y="5899190"/>
            <a:ext cx="2013585" cy="240030"/>
          </a:xfrm>
          <a:prstGeom prst="rect">
            <a:avLst/>
          </a:prstGeom>
          <a:noFill/>
          <a:ln/>
        </p:spPr>
        <p:txBody>
          <a:bodyPr wrap="none" rtlCol="0" anchor="t"/>
          <a:lstStyle/>
          <a:p>
            <a:pPr marL="0" indent="0" algn="r">
              <a:lnSpc>
                <a:spcPts val="1890"/>
              </a:lnSpc>
              <a:buNone/>
            </a:pPr>
            <a:r>
              <a:rPr lang="en-US" sz="1512" b="1" dirty="0">
                <a:solidFill>
                  <a:srgbClr val="16FFBB"/>
                </a:solidFill>
                <a:latin typeface="Spline Sans" pitchFamily="34" charset="0"/>
                <a:ea typeface="Spline Sans" pitchFamily="34" charset="-122"/>
                <a:cs typeface="Spline Sans" pitchFamily="34" charset="-120"/>
              </a:rPr>
              <a:t>Step 5: Interpretations</a:t>
            </a:r>
            <a:endParaRPr lang="en-US" sz="1512" dirty="0"/>
          </a:p>
        </p:txBody>
      </p:sp>
      <p:sp>
        <p:nvSpPr>
          <p:cNvPr id="31" name="Text 28"/>
          <p:cNvSpPr/>
          <p:nvPr/>
        </p:nvSpPr>
        <p:spPr>
          <a:xfrm>
            <a:off x="3119437" y="6242804"/>
            <a:ext cx="3245168" cy="829747"/>
          </a:xfrm>
          <a:prstGeom prst="rect">
            <a:avLst/>
          </a:prstGeom>
          <a:noFill/>
          <a:ln/>
        </p:spPr>
        <p:txBody>
          <a:bodyPr wrap="square" rtlCol="0" anchor="t"/>
          <a:lstStyle/>
          <a:p>
            <a:pPr marL="0" indent="0" algn="r">
              <a:lnSpc>
                <a:spcPts val="2177"/>
              </a:lnSpc>
              <a:buNone/>
            </a:pPr>
            <a:r>
              <a:rPr lang="en-US" sz="1361" dirty="0">
                <a:solidFill>
                  <a:srgbClr val="E0E4E6"/>
                </a:solidFill>
                <a:latin typeface="Barlow" pitchFamily="34" charset="0"/>
                <a:ea typeface="Barlow" pitchFamily="34" charset="-122"/>
                <a:cs typeface="Barlow" pitchFamily="34" charset="-120"/>
              </a:rPr>
              <a:t>Offer interpretations of data, events, or theories, providing insights and perspectives.</a:t>
            </a:r>
            <a:endParaRPr lang="en-US" sz="1361" dirty="0"/>
          </a:p>
        </p:txBody>
      </p:sp>
      <p:sp>
        <p:nvSpPr>
          <p:cNvPr id="32" name="Shape 29"/>
          <p:cNvSpPr/>
          <p:nvPr/>
        </p:nvSpPr>
        <p:spPr>
          <a:xfrm>
            <a:off x="7509450" y="6950095"/>
            <a:ext cx="604837" cy="21550"/>
          </a:xfrm>
          <a:prstGeom prst="rect">
            <a:avLst/>
          </a:prstGeom>
          <a:solidFill>
            <a:srgbClr val="29DDDA"/>
          </a:solidFill>
          <a:ln/>
        </p:spPr>
      </p:sp>
      <p:sp>
        <p:nvSpPr>
          <p:cNvPr id="33" name="Shape 30"/>
          <p:cNvSpPr/>
          <p:nvPr/>
        </p:nvSpPr>
        <p:spPr>
          <a:xfrm>
            <a:off x="7120711" y="6766560"/>
            <a:ext cx="388739" cy="388739"/>
          </a:xfrm>
          <a:prstGeom prst="roundRect">
            <a:avLst>
              <a:gd name="adj" fmla="val 80023"/>
            </a:avLst>
          </a:prstGeom>
          <a:solidFill>
            <a:srgbClr val="0A081B"/>
          </a:solidFill>
          <a:ln w="15240">
            <a:solidFill>
              <a:srgbClr val="E0E4E6"/>
            </a:solidFill>
            <a:prstDash val="solid"/>
          </a:ln>
        </p:spPr>
      </p:sp>
      <p:sp>
        <p:nvSpPr>
          <p:cNvPr id="34" name="Text 31"/>
          <p:cNvSpPr/>
          <p:nvPr/>
        </p:nvSpPr>
        <p:spPr>
          <a:xfrm>
            <a:off x="7248465" y="6845737"/>
            <a:ext cx="133231" cy="230386"/>
          </a:xfrm>
          <a:prstGeom prst="rect">
            <a:avLst/>
          </a:prstGeom>
          <a:noFill/>
          <a:ln/>
        </p:spPr>
        <p:txBody>
          <a:bodyPr wrap="none" rtlCol="0" anchor="t"/>
          <a:lstStyle/>
          <a:p>
            <a:pPr marL="0" indent="0" algn="ctr">
              <a:lnSpc>
                <a:spcPts val="1814"/>
              </a:lnSpc>
              <a:buNone/>
            </a:pPr>
            <a:r>
              <a:rPr lang="en-US" sz="1814" b="1" dirty="0">
                <a:solidFill>
                  <a:srgbClr val="29DDDA"/>
                </a:solidFill>
                <a:latin typeface="Spline Sans" pitchFamily="34" charset="0"/>
                <a:ea typeface="Spline Sans" pitchFamily="34" charset="-122"/>
                <a:cs typeface="Spline Sans" pitchFamily="34" charset="-120"/>
              </a:rPr>
              <a:t>6</a:t>
            </a:r>
            <a:endParaRPr lang="en-US" sz="1814" dirty="0"/>
          </a:p>
        </p:txBody>
      </p:sp>
      <p:sp>
        <p:nvSpPr>
          <p:cNvPr id="35" name="Text 32"/>
          <p:cNvSpPr/>
          <p:nvPr/>
        </p:nvSpPr>
        <p:spPr>
          <a:xfrm>
            <a:off x="8265557" y="6745010"/>
            <a:ext cx="1920240" cy="240030"/>
          </a:xfrm>
          <a:prstGeom prst="rect">
            <a:avLst/>
          </a:prstGeom>
          <a:noFill/>
          <a:ln/>
        </p:spPr>
        <p:txBody>
          <a:bodyPr wrap="none" rtlCol="0" anchor="t"/>
          <a:lstStyle/>
          <a:p>
            <a:pPr marL="0" indent="0" algn="l">
              <a:lnSpc>
                <a:spcPts val="1890"/>
              </a:lnSpc>
              <a:buNone/>
            </a:pPr>
            <a:r>
              <a:rPr lang="en-US" sz="1512" b="1" dirty="0">
                <a:solidFill>
                  <a:srgbClr val="29DDDA"/>
                </a:solidFill>
                <a:latin typeface="Spline Sans" pitchFamily="34" charset="0"/>
                <a:ea typeface="Spline Sans" pitchFamily="34" charset="-122"/>
                <a:cs typeface="Spline Sans" pitchFamily="34" charset="-120"/>
              </a:rPr>
              <a:t>Step 6: Opinions</a:t>
            </a:r>
            <a:endParaRPr lang="en-US" sz="1512" dirty="0"/>
          </a:p>
        </p:txBody>
      </p:sp>
      <p:sp>
        <p:nvSpPr>
          <p:cNvPr id="36" name="Text 33"/>
          <p:cNvSpPr/>
          <p:nvPr/>
        </p:nvSpPr>
        <p:spPr>
          <a:xfrm>
            <a:off x="8265557" y="7088624"/>
            <a:ext cx="3245287" cy="829747"/>
          </a:xfrm>
          <a:prstGeom prst="rect">
            <a:avLst/>
          </a:prstGeom>
          <a:noFill/>
          <a:ln/>
        </p:spPr>
        <p:txBody>
          <a:bodyPr wrap="square" rtlCol="0" anchor="t"/>
          <a:lstStyle/>
          <a:p>
            <a:pPr marL="0" indent="0" algn="l">
              <a:lnSpc>
                <a:spcPts val="2177"/>
              </a:lnSpc>
              <a:buNone/>
            </a:pPr>
            <a:r>
              <a:rPr lang="en-US" sz="1361" dirty="0">
                <a:solidFill>
                  <a:srgbClr val="E0E4E6"/>
                </a:solidFill>
                <a:latin typeface="Barlow" pitchFamily="34" charset="0"/>
                <a:ea typeface="Barlow" pitchFamily="34" charset="-122"/>
                <a:cs typeface="Barlow" pitchFamily="34" charset="-120"/>
              </a:rPr>
              <a:t>Express your own opinions and beliefs, providing reasoning and evidence to support your viewpoint.</a:t>
            </a:r>
            <a:endParaRPr lang="en-US" sz="1361" dirty="0"/>
          </a:p>
        </p:txBody>
      </p:sp>
      <p:sp>
        <p:nvSpPr>
          <p:cNvPr id="37" name="Shape 34"/>
          <p:cNvSpPr/>
          <p:nvPr/>
        </p:nvSpPr>
        <p:spPr>
          <a:xfrm>
            <a:off x="6515874" y="7795915"/>
            <a:ext cx="604837" cy="21550"/>
          </a:xfrm>
          <a:prstGeom prst="rect">
            <a:avLst/>
          </a:prstGeom>
          <a:solidFill>
            <a:srgbClr val="37A7E7"/>
          </a:solidFill>
          <a:ln/>
        </p:spPr>
      </p:sp>
      <p:sp>
        <p:nvSpPr>
          <p:cNvPr id="38" name="Shape 35"/>
          <p:cNvSpPr/>
          <p:nvPr/>
        </p:nvSpPr>
        <p:spPr>
          <a:xfrm>
            <a:off x="7120711" y="7612380"/>
            <a:ext cx="388739" cy="388739"/>
          </a:xfrm>
          <a:prstGeom prst="roundRect">
            <a:avLst>
              <a:gd name="adj" fmla="val 80023"/>
            </a:avLst>
          </a:prstGeom>
          <a:solidFill>
            <a:srgbClr val="0A081B"/>
          </a:solidFill>
          <a:ln w="15240">
            <a:solidFill>
              <a:srgbClr val="E0E4E6"/>
            </a:solidFill>
            <a:prstDash val="solid"/>
          </a:ln>
        </p:spPr>
      </p:sp>
      <p:sp>
        <p:nvSpPr>
          <p:cNvPr id="39" name="Text 36"/>
          <p:cNvSpPr/>
          <p:nvPr/>
        </p:nvSpPr>
        <p:spPr>
          <a:xfrm>
            <a:off x="7252990" y="7691557"/>
            <a:ext cx="124063" cy="230386"/>
          </a:xfrm>
          <a:prstGeom prst="rect">
            <a:avLst/>
          </a:prstGeom>
          <a:noFill/>
          <a:ln/>
        </p:spPr>
        <p:txBody>
          <a:bodyPr wrap="none" rtlCol="0" anchor="t"/>
          <a:lstStyle/>
          <a:p>
            <a:pPr marL="0" indent="0" algn="ctr">
              <a:lnSpc>
                <a:spcPts val="1814"/>
              </a:lnSpc>
              <a:buNone/>
            </a:pPr>
            <a:r>
              <a:rPr lang="en-US" sz="1814" b="1" dirty="0">
                <a:solidFill>
                  <a:srgbClr val="37A7E7"/>
                </a:solidFill>
                <a:latin typeface="Spline Sans" pitchFamily="34" charset="0"/>
                <a:ea typeface="Spline Sans" pitchFamily="34" charset="-122"/>
                <a:cs typeface="Spline Sans" pitchFamily="34" charset="-120"/>
              </a:rPr>
              <a:t>7</a:t>
            </a:r>
            <a:endParaRPr lang="en-US" sz="1814" dirty="0"/>
          </a:p>
        </p:txBody>
      </p:sp>
      <p:sp>
        <p:nvSpPr>
          <p:cNvPr id="40" name="Text 37"/>
          <p:cNvSpPr/>
          <p:nvPr/>
        </p:nvSpPr>
        <p:spPr>
          <a:xfrm>
            <a:off x="4444365" y="7590830"/>
            <a:ext cx="1920240" cy="240030"/>
          </a:xfrm>
          <a:prstGeom prst="rect">
            <a:avLst/>
          </a:prstGeom>
          <a:noFill/>
          <a:ln/>
        </p:spPr>
        <p:txBody>
          <a:bodyPr wrap="none" rtlCol="0" anchor="t"/>
          <a:lstStyle/>
          <a:p>
            <a:pPr marL="0" indent="0" algn="r">
              <a:lnSpc>
                <a:spcPts val="1890"/>
              </a:lnSpc>
              <a:buNone/>
            </a:pPr>
            <a:r>
              <a:rPr lang="en-US" sz="1512" b="1" dirty="0">
                <a:solidFill>
                  <a:srgbClr val="37A7E7"/>
                </a:solidFill>
                <a:latin typeface="Spline Sans" pitchFamily="34" charset="0"/>
                <a:ea typeface="Spline Sans" pitchFamily="34" charset="-122"/>
                <a:cs typeface="Spline Sans" pitchFamily="34" charset="-120"/>
              </a:rPr>
              <a:t>Step 7: Values</a:t>
            </a:r>
            <a:endParaRPr lang="en-US" sz="1512" dirty="0"/>
          </a:p>
        </p:txBody>
      </p:sp>
      <p:sp>
        <p:nvSpPr>
          <p:cNvPr id="41" name="Text 38"/>
          <p:cNvSpPr/>
          <p:nvPr/>
        </p:nvSpPr>
        <p:spPr>
          <a:xfrm>
            <a:off x="3119437" y="7934444"/>
            <a:ext cx="3245168" cy="829747"/>
          </a:xfrm>
          <a:prstGeom prst="rect">
            <a:avLst/>
          </a:prstGeom>
          <a:noFill/>
          <a:ln/>
        </p:spPr>
        <p:txBody>
          <a:bodyPr wrap="square" rtlCol="0" anchor="t"/>
          <a:lstStyle/>
          <a:p>
            <a:pPr marL="0" indent="0" algn="r">
              <a:lnSpc>
                <a:spcPts val="2177"/>
              </a:lnSpc>
              <a:buNone/>
            </a:pPr>
            <a:r>
              <a:rPr lang="en-US" sz="1361" dirty="0">
                <a:solidFill>
                  <a:srgbClr val="E0E4E6"/>
                </a:solidFill>
                <a:latin typeface="Barlow" pitchFamily="34" charset="0"/>
                <a:ea typeface="Barlow" pitchFamily="34" charset="-122"/>
                <a:cs typeface="Barlow" pitchFamily="34" charset="-120"/>
              </a:rPr>
              <a:t>Communicate your values and beliefs, demonstrating the underlying principles that guide your actions and perspectives.</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gagsam1234567@gmail.com</cp:lastModifiedBy>
  <cp:revision>2</cp:revision>
  <dcterms:created xsi:type="dcterms:W3CDTF">2024-07-02T01:54:14Z</dcterms:created>
  <dcterms:modified xsi:type="dcterms:W3CDTF">2024-07-02T04:37:19Z</dcterms:modified>
</cp:coreProperties>
</file>